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1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7" r:id="rId32"/>
    <p:sldId id="288" r:id="rId33"/>
    <p:sldId id="289" r:id="rId34"/>
    <p:sldId id="290" r:id="rId35"/>
    <p:sldId id="292" r:id="rId36"/>
    <p:sldId id="293" r:id="rId37"/>
    <p:sldId id="294" r:id="rId38"/>
    <p:sldId id="295" r:id="rId39"/>
    <p:sldId id="296" r:id="rId40"/>
    <p:sldId id="297" r:id="rId41"/>
    <p:sldId id="298" r:id="rId42"/>
    <p:sldId id="299" r:id="rId43"/>
    <p:sldId id="300" r:id="rId44"/>
    <p:sldId id="301" r:id="rId45"/>
    <p:sldId id="291" r:id="rId46"/>
    <p:sldId id="302" r:id="rId47"/>
    <p:sldId id="303" r:id="rId48"/>
    <p:sldId id="304" r:id="rId49"/>
    <p:sldId id="305" r:id="rId50"/>
    <p:sldId id="306" r:id="rId51"/>
    <p:sldId id="307" r:id="rId52"/>
    <p:sldId id="308" r:id="rId53"/>
    <p:sldId id="314" r:id="rId54"/>
    <p:sldId id="310" r:id="rId55"/>
    <p:sldId id="311" r:id="rId56"/>
    <p:sldId id="312" r:id="rId57"/>
    <p:sldId id="313" r:id="rId58"/>
    <p:sldId id="315" r:id="rId59"/>
    <p:sldId id="316" r:id="rId60"/>
    <p:sldId id="317" r:id="rId61"/>
    <p:sldId id="318" r:id="rId62"/>
    <p:sldId id="319" r:id="rId63"/>
    <p:sldId id="320" r:id="rId64"/>
    <p:sldId id="321" r:id="rId65"/>
    <p:sldId id="322" r:id="rId66"/>
    <p:sldId id="323" r:id="rId67"/>
    <p:sldId id="324" r:id="rId68"/>
    <p:sldId id="325" r:id="rId69"/>
    <p:sldId id="326" r:id="rId70"/>
    <p:sldId id="327" r:id="rId71"/>
    <p:sldId id="328" r:id="rId72"/>
    <p:sldId id="329" r:id="rId73"/>
    <p:sldId id="330" r:id="rId74"/>
    <p:sldId id="331" r:id="rId75"/>
    <p:sldId id="332" r:id="rId76"/>
    <p:sldId id="333" r:id="rId77"/>
    <p:sldId id="335" r:id="rId78"/>
    <p:sldId id="336" r:id="rId79"/>
    <p:sldId id="337" r:id="rId80"/>
    <p:sldId id="338" r:id="rId81"/>
    <p:sldId id="339" r:id="rId82"/>
    <p:sldId id="340" r:id="rId83"/>
    <p:sldId id="341" r:id="rId84"/>
    <p:sldId id="342" r:id="rId85"/>
    <p:sldId id="343" r:id="rId86"/>
    <p:sldId id="344" r:id="rId87"/>
    <p:sldId id="345" r:id="rId88"/>
    <p:sldId id="346" r:id="rId89"/>
    <p:sldId id="348" r:id="rId90"/>
    <p:sldId id="347" r:id="rId91"/>
    <p:sldId id="349" r:id="rId92"/>
    <p:sldId id="351" r:id="rId93"/>
    <p:sldId id="352" r:id="rId94"/>
    <p:sldId id="353" r:id="rId95"/>
    <p:sldId id="354" r:id="rId96"/>
    <p:sldId id="355" r:id="rId97"/>
    <p:sldId id="356" r:id="rId98"/>
    <p:sldId id="357" r:id="rId99"/>
    <p:sldId id="358" r:id="rId100"/>
    <p:sldId id="359" r:id="rId101"/>
    <p:sldId id="350" r:id="rId102"/>
    <p:sldId id="360" r:id="rId103"/>
    <p:sldId id="364" r:id="rId104"/>
    <p:sldId id="362" r:id="rId105"/>
    <p:sldId id="365" r:id="rId106"/>
    <p:sldId id="366" r:id="rId107"/>
    <p:sldId id="367" r:id="rId108"/>
    <p:sldId id="368" r:id="rId109"/>
    <p:sldId id="369" r:id="rId110"/>
    <p:sldId id="370" r:id="rId111"/>
    <p:sldId id="371" r:id="rId112"/>
    <p:sldId id="372" r:id="rId113"/>
    <p:sldId id="373" r:id="rId114"/>
    <p:sldId id="374" r:id="rId115"/>
    <p:sldId id="375" r:id="rId116"/>
    <p:sldId id="376" r:id="rId117"/>
    <p:sldId id="377" r:id="rId118"/>
    <p:sldId id="378" r:id="rId119"/>
    <p:sldId id="379" r:id="rId120"/>
    <p:sldId id="380" r:id="rId121"/>
    <p:sldId id="381" r:id="rId122"/>
  </p:sldIdLst>
  <p:sldSz cx="9144000" cy="6858000" type="screen4x3"/>
  <p:notesSz cx="6858000" cy="9144000"/>
  <p:defaultTextStyle>
    <a:defPPr>
      <a:defRPr lang="ar-JO"/>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60" d="100"/>
          <a:sy n="60" d="100"/>
        </p:scale>
        <p:origin x="-888" y="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notesMaster" Target="notesMasters/notesMaster1.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JO" dirty="0"/>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7709AFE-7B36-45EE-979F-6BA803CA30DB}" type="datetimeFigureOut">
              <a:rPr lang="ar-JO" smtClean="0"/>
              <a:t>17/12/1442</a:t>
            </a:fld>
            <a:endParaRPr lang="ar-JO"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JO"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JO"/>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JO" dirty="0"/>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DFB18EF-2963-474A-B462-93012D01DCBE}" type="slidenum">
              <a:rPr lang="ar-JO" smtClean="0"/>
              <a:t>‹#›</a:t>
            </a:fld>
            <a:endParaRPr lang="ar-JO" dirty="0"/>
          </a:p>
        </p:txBody>
      </p:sp>
    </p:spTree>
    <p:extLst>
      <p:ext uri="{BB962C8B-B14F-4D97-AF65-F5344CB8AC3E}">
        <p14:creationId xmlns:p14="http://schemas.microsoft.com/office/powerpoint/2010/main" val="357499689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JO" dirty="0"/>
          </a:p>
        </p:txBody>
      </p:sp>
      <p:sp>
        <p:nvSpPr>
          <p:cNvPr id="4" name="Slide Number Placeholder 3"/>
          <p:cNvSpPr>
            <a:spLocks noGrp="1"/>
          </p:cNvSpPr>
          <p:nvPr>
            <p:ph type="sldNum" sz="quarter" idx="10"/>
          </p:nvPr>
        </p:nvSpPr>
        <p:spPr/>
        <p:txBody>
          <a:bodyPr/>
          <a:lstStyle/>
          <a:p>
            <a:fld id="{6DFB18EF-2963-474A-B462-93012D01DCBE}" type="slidenum">
              <a:rPr lang="ar-JO" smtClean="0"/>
              <a:t>104</a:t>
            </a:fld>
            <a:endParaRPr lang="ar-JO"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p>
            <a:fld id="{11A702B7-3B7A-41BD-8B15-4C9AC9491839}" type="datetimeFigureOut">
              <a:rPr lang="ar-JO" smtClean="0"/>
              <a:t>17/12/1442</a:t>
            </a:fld>
            <a:endParaRPr lang="ar-JO" dirty="0"/>
          </a:p>
        </p:txBody>
      </p:sp>
      <p:sp>
        <p:nvSpPr>
          <p:cNvPr id="19" name="Footer Placeholder 18"/>
          <p:cNvSpPr>
            <a:spLocks noGrp="1"/>
          </p:cNvSpPr>
          <p:nvPr>
            <p:ph type="ftr" sz="quarter" idx="11"/>
          </p:nvPr>
        </p:nvSpPr>
        <p:spPr/>
        <p:txBody>
          <a:bodyPr/>
          <a:lstStyle/>
          <a:p>
            <a:endParaRPr lang="ar-JO" dirty="0"/>
          </a:p>
        </p:txBody>
      </p:sp>
      <p:sp>
        <p:nvSpPr>
          <p:cNvPr id="27" name="Slide Number Placeholder 26"/>
          <p:cNvSpPr>
            <a:spLocks noGrp="1"/>
          </p:cNvSpPr>
          <p:nvPr>
            <p:ph type="sldNum" sz="quarter" idx="12"/>
          </p:nvPr>
        </p:nvSpPr>
        <p:spPr/>
        <p:txBody>
          <a:bodyPr/>
          <a:lstStyle/>
          <a:p>
            <a:fld id="{DC382C0A-6F6E-4525-8DE2-D357B3EAEC5C}" type="slidenum">
              <a:rPr lang="ar-JO" smtClean="0"/>
              <a:t>‹#›</a:t>
            </a:fld>
            <a:endParaRPr lang="ar-JO"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1A702B7-3B7A-41BD-8B15-4C9AC9491839}" type="datetimeFigureOut">
              <a:rPr lang="ar-JO" smtClean="0"/>
              <a:t>17/12/1442</a:t>
            </a:fld>
            <a:endParaRPr lang="ar-JO" dirty="0"/>
          </a:p>
        </p:txBody>
      </p:sp>
      <p:sp>
        <p:nvSpPr>
          <p:cNvPr id="5" name="Footer Placeholder 4"/>
          <p:cNvSpPr>
            <a:spLocks noGrp="1"/>
          </p:cNvSpPr>
          <p:nvPr>
            <p:ph type="ftr" sz="quarter" idx="11"/>
          </p:nvPr>
        </p:nvSpPr>
        <p:spPr/>
        <p:txBody>
          <a:bodyPr/>
          <a:lstStyle/>
          <a:p>
            <a:endParaRPr lang="ar-JO" dirty="0"/>
          </a:p>
        </p:txBody>
      </p:sp>
      <p:sp>
        <p:nvSpPr>
          <p:cNvPr id="6" name="Slide Number Placeholder 5"/>
          <p:cNvSpPr>
            <a:spLocks noGrp="1"/>
          </p:cNvSpPr>
          <p:nvPr>
            <p:ph type="sldNum" sz="quarter" idx="12"/>
          </p:nvPr>
        </p:nvSpPr>
        <p:spPr/>
        <p:txBody>
          <a:bodyPr/>
          <a:lstStyle/>
          <a:p>
            <a:fld id="{DC382C0A-6F6E-4525-8DE2-D357B3EAEC5C}" type="slidenum">
              <a:rPr lang="ar-JO" smtClean="0"/>
              <a:t>‹#›</a:t>
            </a:fld>
            <a:endParaRPr lang="ar-JO"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1A702B7-3B7A-41BD-8B15-4C9AC9491839}" type="datetimeFigureOut">
              <a:rPr lang="ar-JO" smtClean="0"/>
              <a:t>17/12/1442</a:t>
            </a:fld>
            <a:endParaRPr lang="ar-JO" dirty="0"/>
          </a:p>
        </p:txBody>
      </p:sp>
      <p:sp>
        <p:nvSpPr>
          <p:cNvPr id="5" name="Footer Placeholder 4"/>
          <p:cNvSpPr>
            <a:spLocks noGrp="1"/>
          </p:cNvSpPr>
          <p:nvPr>
            <p:ph type="ftr" sz="quarter" idx="11"/>
          </p:nvPr>
        </p:nvSpPr>
        <p:spPr/>
        <p:txBody>
          <a:bodyPr/>
          <a:lstStyle/>
          <a:p>
            <a:endParaRPr lang="ar-JO" dirty="0"/>
          </a:p>
        </p:txBody>
      </p:sp>
      <p:sp>
        <p:nvSpPr>
          <p:cNvPr id="6" name="Slide Number Placeholder 5"/>
          <p:cNvSpPr>
            <a:spLocks noGrp="1"/>
          </p:cNvSpPr>
          <p:nvPr>
            <p:ph type="sldNum" sz="quarter" idx="12"/>
          </p:nvPr>
        </p:nvSpPr>
        <p:spPr/>
        <p:txBody>
          <a:bodyPr/>
          <a:lstStyle/>
          <a:p>
            <a:fld id="{DC382C0A-6F6E-4525-8DE2-D357B3EAEC5C}" type="slidenum">
              <a:rPr lang="ar-JO" smtClean="0"/>
              <a:t>‹#›</a:t>
            </a:fld>
            <a:endParaRPr lang="ar-JO"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1A702B7-3B7A-41BD-8B15-4C9AC9491839}" type="datetimeFigureOut">
              <a:rPr lang="ar-JO" smtClean="0"/>
              <a:t>17/12/1442</a:t>
            </a:fld>
            <a:endParaRPr lang="ar-JO" dirty="0"/>
          </a:p>
        </p:txBody>
      </p:sp>
      <p:sp>
        <p:nvSpPr>
          <p:cNvPr id="5" name="Footer Placeholder 4"/>
          <p:cNvSpPr>
            <a:spLocks noGrp="1"/>
          </p:cNvSpPr>
          <p:nvPr>
            <p:ph type="ftr" sz="quarter" idx="11"/>
          </p:nvPr>
        </p:nvSpPr>
        <p:spPr/>
        <p:txBody>
          <a:bodyPr/>
          <a:lstStyle/>
          <a:p>
            <a:endParaRPr lang="ar-JO" dirty="0"/>
          </a:p>
        </p:txBody>
      </p:sp>
      <p:sp>
        <p:nvSpPr>
          <p:cNvPr id="6" name="Slide Number Placeholder 5"/>
          <p:cNvSpPr>
            <a:spLocks noGrp="1"/>
          </p:cNvSpPr>
          <p:nvPr>
            <p:ph type="sldNum" sz="quarter" idx="12"/>
          </p:nvPr>
        </p:nvSpPr>
        <p:spPr/>
        <p:txBody>
          <a:bodyPr/>
          <a:lstStyle/>
          <a:p>
            <a:fld id="{DC382C0A-6F6E-4525-8DE2-D357B3EAEC5C}" type="slidenum">
              <a:rPr lang="ar-JO" smtClean="0"/>
              <a:t>‹#›</a:t>
            </a:fld>
            <a:endParaRPr lang="ar-JO"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1A702B7-3B7A-41BD-8B15-4C9AC9491839}" type="datetimeFigureOut">
              <a:rPr lang="ar-JO" smtClean="0"/>
              <a:t>17/12/1442</a:t>
            </a:fld>
            <a:endParaRPr lang="ar-JO" dirty="0"/>
          </a:p>
        </p:txBody>
      </p:sp>
      <p:sp>
        <p:nvSpPr>
          <p:cNvPr id="5" name="Footer Placeholder 4"/>
          <p:cNvSpPr>
            <a:spLocks noGrp="1"/>
          </p:cNvSpPr>
          <p:nvPr>
            <p:ph type="ftr" sz="quarter" idx="11"/>
          </p:nvPr>
        </p:nvSpPr>
        <p:spPr/>
        <p:txBody>
          <a:bodyPr/>
          <a:lstStyle/>
          <a:p>
            <a:endParaRPr lang="ar-JO" dirty="0"/>
          </a:p>
        </p:txBody>
      </p:sp>
      <p:sp>
        <p:nvSpPr>
          <p:cNvPr id="6" name="Slide Number Placeholder 5"/>
          <p:cNvSpPr>
            <a:spLocks noGrp="1"/>
          </p:cNvSpPr>
          <p:nvPr>
            <p:ph type="sldNum" sz="quarter" idx="12"/>
          </p:nvPr>
        </p:nvSpPr>
        <p:spPr/>
        <p:txBody>
          <a:bodyPr/>
          <a:lstStyle/>
          <a:p>
            <a:fld id="{DC382C0A-6F6E-4525-8DE2-D357B3EAEC5C}" type="slidenum">
              <a:rPr lang="ar-JO" smtClean="0"/>
              <a:t>‹#›</a:t>
            </a:fld>
            <a:endParaRPr lang="ar-JO"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1A702B7-3B7A-41BD-8B15-4C9AC9491839}" type="datetimeFigureOut">
              <a:rPr lang="ar-JO" smtClean="0"/>
              <a:t>17/12/1442</a:t>
            </a:fld>
            <a:endParaRPr lang="ar-JO" dirty="0"/>
          </a:p>
        </p:txBody>
      </p:sp>
      <p:sp>
        <p:nvSpPr>
          <p:cNvPr id="6" name="Footer Placeholder 5"/>
          <p:cNvSpPr>
            <a:spLocks noGrp="1"/>
          </p:cNvSpPr>
          <p:nvPr>
            <p:ph type="ftr" sz="quarter" idx="11"/>
          </p:nvPr>
        </p:nvSpPr>
        <p:spPr/>
        <p:txBody>
          <a:bodyPr/>
          <a:lstStyle/>
          <a:p>
            <a:endParaRPr lang="ar-JO" dirty="0"/>
          </a:p>
        </p:txBody>
      </p:sp>
      <p:sp>
        <p:nvSpPr>
          <p:cNvPr id="7" name="Slide Number Placeholder 6"/>
          <p:cNvSpPr>
            <a:spLocks noGrp="1"/>
          </p:cNvSpPr>
          <p:nvPr>
            <p:ph type="sldNum" sz="quarter" idx="12"/>
          </p:nvPr>
        </p:nvSpPr>
        <p:spPr/>
        <p:txBody>
          <a:bodyPr/>
          <a:lstStyle/>
          <a:p>
            <a:fld id="{DC382C0A-6F6E-4525-8DE2-D357B3EAEC5C}" type="slidenum">
              <a:rPr lang="ar-JO" smtClean="0"/>
              <a:t>‹#›</a:t>
            </a:fld>
            <a:endParaRPr lang="ar-JO"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1A702B7-3B7A-41BD-8B15-4C9AC9491839}" type="datetimeFigureOut">
              <a:rPr lang="ar-JO" smtClean="0"/>
              <a:t>17/12/1442</a:t>
            </a:fld>
            <a:endParaRPr lang="ar-JO" dirty="0"/>
          </a:p>
        </p:txBody>
      </p:sp>
      <p:sp>
        <p:nvSpPr>
          <p:cNvPr id="8" name="Footer Placeholder 7"/>
          <p:cNvSpPr>
            <a:spLocks noGrp="1"/>
          </p:cNvSpPr>
          <p:nvPr>
            <p:ph type="ftr" sz="quarter" idx="11"/>
          </p:nvPr>
        </p:nvSpPr>
        <p:spPr/>
        <p:txBody>
          <a:bodyPr/>
          <a:lstStyle/>
          <a:p>
            <a:endParaRPr lang="ar-JO" dirty="0"/>
          </a:p>
        </p:txBody>
      </p:sp>
      <p:sp>
        <p:nvSpPr>
          <p:cNvPr id="9" name="Slide Number Placeholder 8"/>
          <p:cNvSpPr>
            <a:spLocks noGrp="1"/>
          </p:cNvSpPr>
          <p:nvPr>
            <p:ph type="sldNum" sz="quarter" idx="12"/>
          </p:nvPr>
        </p:nvSpPr>
        <p:spPr/>
        <p:txBody>
          <a:bodyPr/>
          <a:lstStyle/>
          <a:p>
            <a:fld id="{DC382C0A-6F6E-4525-8DE2-D357B3EAEC5C}" type="slidenum">
              <a:rPr lang="ar-JO" smtClean="0"/>
              <a:t>‹#›</a:t>
            </a:fld>
            <a:endParaRPr lang="ar-JO"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11A702B7-3B7A-41BD-8B15-4C9AC9491839}" type="datetimeFigureOut">
              <a:rPr lang="ar-JO" smtClean="0"/>
              <a:t>17/12/1442</a:t>
            </a:fld>
            <a:endParaRPr lang="ar-JO" dirty="0"/>
          </a:p>
        </p:txBody>
      </p:sp>
      <p:sp>
        <p:nvSpPr>
          <p:cNvPr id="4" name="Footer Placeholder 3"/>
          <p:cNvSpPr>
            <a:spLocks noGrp="1"/>
          </p:cNvSpPr>
          <p:nvPr>
            <p:ph type="ftr" sz="quarter" idx="11"/>
          </p:nvPr>
        </p:nvSpPr>
        <p:spPr/>
        <p:txBody>
          <a:bodyPr/>
          <a:lstStyle/>
          <a:p>
            <a:endParaRPr lang="ar-JO" dirty="0"/>
          </a:p>
        </p:txBody>
      </p:sp>
      <p:sp>
        <p:nvSpPr>
          <p:cNvPr id="5" name="Slide Number Placeholder 4"/>
          <p:cNvSpPr>
            <a:spLocks noGrp="1"/>
          </p:cNvSpPr>
          <p:nvPr>
            <p:ph type="sldNum" sz="quarter" idx="12"/>
          </p:nvPr>
        </p:nvSpPr>
        <p:spPr/>
        <p:txBody>
          <a:bodyPr/>
          <a:lstStyle/>
          <a:p>
            <a:fld id="{DC382C0A-6F6E-4525-8DE2-D357B3EAEC5C}" type="slidenum">
              <a:rPr lang="ar-JO" smtClean="0"/>
              <a:t>‹#›</a:t>
            </a:fld>
            <a:endParaRPr lang="ar-JO"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A702B7-3B7A-41BD-8B15-4C9AC9491839}" type="datetimeFigureOut">
              <a:rPr lang="ar-JO" smtClean="0"/>
              <a:t>17/12/1442</a:t>
            </a:fld>
            <a:endParaRPr lang="ar-JO" dirty="0"/>
          </a:p>
        </p:txBody>
      </p:sp>
      <p:sp>
        <p:nvSpPr>
          <p:cNvPr id="3" name="Footer Placeholder 2"/>
          <p:cNvSpPr>
            <a:spLocks noGrp="1"/>
          </p:cNvSpPr>
          <p:nvPr>
            <p:ph type="ftr" sz="quarter" idx="11"/>
          </p:nvPr>
        </p:nvSpPr>
        <p:spPr/>
        <p:txBody>
          <a:bodyPr/>
          <a:lstStyle/>
          <a:p>
            <a:endParaRPr lang="ar-JO" dirty="0"/>
          </a:p>
        </p:txBody>
      </p:sp>
      <p:sp>
        <p:nvSpPr>
          <p:cNvPr id="4" name="Slide Number Placeholder 3"/>
          <p:cNvSpPr>
            <a:spLocks noGrp="1"/>
          </p:cNvSpPr>
          <p:nvPr>
            <p:ph type="sldNum" sz="quarter" idx="12"/>
          </p:nvPr>
        </p:nvSpPr>
        <p:spPr/>
        <p:txBody>
          <a:bodyPr/>
          <a:lstStyle/>
          <a:p>
            <a:fld id="{DC382C0A-6F6E-4525-8DE2-D357B3EAEC5C}" type="slidenum">
              <a:rPr lang="ar-JO" smtClean="0"/>
              <a:t>‹#›</a:t>
            </a:fld>
            <a:endParaRPr lang="ar-JO"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1A702B7-3B7A-41BD-8B15-4C9AC9491839}" type="datetimeFigureOut">
              <a:rPr lang="ar-JO" smtClean="0"/>
              <a:t>17/12/1442</a:t>
            </a:fld>
            <a:endParaRPr lang="ar-JO" dirty="0"/>
          </a:p>
        </p:txBody>
      </p:sp>
      <p:sp>
        <p:nvSpPr>
          <p:cNvPr id="6" name="Footer Placeholder 5"/>
          <p:cNvSpPr>
            <a:spLocks noGrp="1"/>
          </p:cNvSpPr>
          <p:nvPr>
            <p:ph type="ftr" sz="quarter" idx="11"/>
          </p:nvPr>
        </p:nvSpPr>
        <p:spPr/>
        <p:txBody>
          <a:bodyPr/>
          <a:lstStyle/>
          <a:p>
            <a:endParaRPr lang="ar-JO" dirty="0"/>
          </a:p>
        </p:txBody>
      </p:sp>
      <p:sp>
        <p:nvSpPr>
          <p:cNvPr id="7" name="Slide Number Placeholder 6"/>
          <p:cNvSpPr>
            <a:spLocks noGrp="1"/>
          </p:cNvSpPr>
          <p:nvPr>
            <p:ph type="sldNum" sz="quarter" idx="12"/>
          </p:nvPr>
        </p:nvSpPr>
        <p:spPr/>
        <p:txBody>
          <a:bodyPr/>
          <a:lstStyle/>
          <a:p>
            <a:fld id="{DC382C0A-6F6E-4525-8DE2-D357B3EAEC5C}" type="slidenum">
              <a:rPr lang="ar-JO" smtClean="0"/>
              <a:t>‹#›</a:t>
            </a:fld>
            <a:endParaRPr lang="ar-JO"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11A702B7-3B7A-41BD-8B15-4C9AC9491839}" type="datetimeFigureOut">
              <a:rPr lang="ar-JO" smtClean="0"/>
              <a:t>17/12/1442</a:t>
            </a:fld>
            <a:endParaRPr lang="ar-JO" dirty="0"/>
          </a:p>
        </p:txBody>
      </p:sp>
      <p:sp>
        <p:nvSpPr>
          <p:cNvPr id="6" name="Footer Placeholder 5"/>
          <p:cNvSpPr>
            <a:spLocks noGrp="1"/>
          </p:cNvSpPr>
          <p:nvPr>
            <p:ph type="ftr" sz="quarter" idx="11"/>
          </p:nvPr>
        </p:nvSpPr>
        <p:spPr/>
        <p:txBody>
          <a:bodyPr/>
          <a:lstStyle/>
          <a:p>
            <a:endParaRPr lang="ar-JO" dirty="0"/>
          </a:p>
        </p:txBody>
      </p:sp>
      <p:sp>
        <p:nvSpPr>
          <p:cNvPr id="7" name="Slide Number Placeholder 6"/>
          <p:cNvSpPr>
            <a:spLocks noGrp="1"/>
          </p:cNvSpPr>
          <p:nvPr>
            <p:ph type="sldNum" sz="quarter" idx="12"/>
          </p:nvPr>
        </p:nvSpPr>
        <p:spPr>
          <a:xfrm>
            <a:off x="8077200" y="6356350"/>
            <a:ext cx="609600" cy="365125"/>
          </a:xfrm>
        </p:spPr>
        <p:txBody>
          <a:bodyPr/>
          <a:lstStyle/>
          <a:p>
            <a:fld id="{DC382C0A-6F6E-4525-8DE2-D357B3EAEC5C}" type="slidenum">
              <a:rPr lang="ar-JO" smtClean="0"/>
              <a:t>‹#›</a:t>
            </a:fld>
            <a:endParaRPr lang="ar-JO"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a:t>Click icon to add picture</a:t>
            </a:r>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1A702B7-3B7A-41BD-8B15-4C9AC9491839}" type="datetimeFigureOut">
              <a:rPr lang="ar-JO" smtClean="0"/>
              <a:t>17/12/1442</a:t>
            </a:fld>
            <a:endParaRPr lang="ar-JO"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JO"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C382C0A-6F6E-4525-8DE2-D357B3EAEC5C}" type="slidenum">
              <a:rPr lang="ar-JO" smtClean="0"/>
              <a:t>‹#›</a:t>
            </a:fld>
            <a:endParaRPr lang="ar-JO"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ar-JO" dirty="0">
                <a:solidFill>
                  <a:schemeClr val="tx1"/>
                </a:solidFill>
                <a:effectLst/>
              </a:rPr>
              <a:t>المعرفة الارشادية التخصصية</a:t>
            </a:r>
          </a:p>
        </p:txBody>
      </p:sp>
      <p:sp>
        <p:nvSpPr>
          <p:cNvPr id="3" name="Subtitle 2"/>
          <p:cNvSpPr>
            <a:spLocks noGrp="1"/>
          </p:cNvSpPr>
          <p:nvPr>
            <p:ph type="subTitle" idx="1"/>
          </p:nvPr>
        </p:nvSpPr>
        <p:spPr/>
        <p:txBody>
          <a:bodyPr/>
          <a:lstStyle/>
          <a:p>
            <a:pPr algn="ctr"/>
            <a:r>
              <a:rPr lang="ar-JO" dirty="0"/>
              <a:t>نظريات الارشاد</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نظرية الذات/روجرز</a:t>
            </a:r>
          </a:p>
        </p:txBody>
      </p:sp>
      <p:sp>
        <p:nvSpPr>
          <p:cNvPr id="3" name="Content Placeholder 2"/>
          <p:cNvSpPr>
            <a:spLocks noGrp="1"/>
          </p:cNvSpPr>
          <p:nvPr>
            <p:ph idx="1"/>
          </p:nvPr>
        </p:nvSpPr>
        <p:spPr/>
        <p:txBody>
          <a:bodyPr/>
          <a:lstStyle/>
          <a:p>
            <a:r>
              <a:rPr lang="ar-SA" b="1" dirty="0"/>
              <a:t>لما تتباين آرائنا واتجاهاتنا وقيمنا؟ </a:t>
            </a:r>
            <a:endParaRPr lang="en-US" dirty="0"/>
          </a:p>
          <a:p>
            <a:endParaRPr lang="ar-JO" dirty="0"/>
          </a:p>
        </p:txBody>
      </p:sp>
      <p:pic>
        <p:nvPicPr>
          <p:cNvPr id="4" name="Picture 2" descr="ميثاق عمل الفريق - Team Charter | إبداع مصر">
            <a:extLst>
              <a:ext uri="{FF2B5EF4-FFF2-40B4-BE49-F238E27FC236}">
                <a16:creationId xmlns:a16="http://schemas.microsoft.com/office/drawing/2014/main" xmlns="" id="{EFF100A6-14B2-4283-8357-24DDC7035470}"/>
              </a:ext>
            </a:extLst>
          </p:cNvPr>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20970" b="20970"/>
          <a:stretch/>
        </p:blipFill>
        <p:spPr bwMode="auto">
          <a:xfrm>
            <a:off x="2780959" y="2735826"/>
            <a:ext cx="3582081" cy="358208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0" name="Picture 2"/>
          <p:cNvPicPr>
            <a:picLocks noChangeAspect="1" noChangeArrowheads="1"/>
          </p:cNvPicPr>
          <p:nvPr/>
        </p:nvPicPr>
        <p:blipFill>
          <a:blip r:embed="rId2"/>
          <a:srcRect/>
          <a:stretch>
            <a:fillRect/>
          </a:stretch>
        </p:blipFill>
        <p:spPr bwMode="auto">
          <a:xfrm>
            <a:off x="495101" y="548680"/>
            <a:ext cx="8153797" cy="5951615"/>
          </a:xfrm>
          <a:prstGeom prst="rect">
            <a:avLst/>
          </a:prstGeom>
          <a:noFill/>
          <a:ln w="9525">
            <a:noFill/>
            <a:miter lim="800000"/>
            <a:headEnd/>
            <a:tailEnd/>
          </a:ln>
        </p:spPr>
      </p:pic>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197842000"/>
              </p:ext>
            </p:extLst>
          </p:nvPr>
        </p:nvGraphicFramePr>
        <p:xfrm>
          <a:off x="-1" y="2071678"/>
          <a:ext cx="9144001" cy="4267200"/>
        </p:xfrm>
        <a:graphic>
          <a:graphicData uri="http://schemas.openxmlformats.org/drawingml/2006/table">
            <a:tbl>
              <a:tblPr rtl="1" firstRow="1" bandRow="1">
                <a:tableStyleId>{5C22544A-7EE6-4342-B048-85BDC9FD1C3A}</a:tableStyleId>
              </a:tblPr>
              <a:tblGrid>
                <a:gridCol w="1784596">
                  <a:extLst>
                    <a:ext uri="{9D8B030D-6E8A-4147-A177-3AD203B41FA5}">
                      <a16:colId xmlns:a16="http://schemas.microsoft.com/office/drawing/2014/main" xmlns="" val="20000"/>
                    </a:ext>
                  </a:extLst>
                </a:gridCol>
                <a:gridCol w="7359405">
                  <a:extLst>
                    <a:ext uri="{9D8B030D-6E8A-4147-A177-3AD203B41FA5}">
                      <a16:colId xmlns:a16="http://schemas.microsoft.com/office/drawing/2014/main" xmlns="" val="20001"/>
                    </a:ext>
                  </a:extLst>
                </a:gridCol>
              </a:tblGrid>
              <a:tr h="370840">
                <a:tc>
                  <a:txBody>
                    <a:bodyPr/>
                    <a:lstStyle/>
                    <a:p>
                      <a:pPr marL="96520" algn="justLow" rtl="1">
                        <a:spcAft>
                          <a:spcPts val="0"/>
                        </a:spcAft>
                      </a:pPr>
                      <a:r>
                        <a:rPr lang="ar-SA" sz="2000" b="1" dirty="0">
                          <a:latin typeface="Sakkal Majalla" panose="02000000000000000000" pitchFamily="2" charset="-78"/>
                          <a:ea typeface="Times New Roman"/>
                          <a:cs typeface="Sakkal Majalla" panose="02000000000000000000" pitchFamily="2" charset="-78"/>
                        </a:rPr>
                        <a:t>تغيير المثير: </a:t>
                      </a:r>
                      <a:endParaRPr lang="en-US" sz="1600" dirty="0">
                        <a:latin typeface="Sakkal Majalla" panose="02000000000000000000" pitchFamily="2" charset="-78"/>
                        <a:ea typeface="Times New Roman"/>
                        <a:cs typeface="Sakkal Majalla" panose="02000000000000000000" pitchFamily="2" charset="-78"/>
                      </a:endParaRPr>
                    </a:p>
                  </a:txBody>
                  <a:tcPr marL="68580" marR="68580" marT="0" marB="0" anchor="ctr"/>
                </a:tc>
                <a:tc>
                  <a:txBody>
                    <a:bodyPr/>
                    <a:lstStyle/>
                    <a:p>
                      <a:pPr algn="justLow" rtl="1">
                        <a:spcAft>
                          <a:spcPts val="0"/>
                        </a:spcAft>
                      </a:pPr>
                      <a:r>
                        <a:rPr lang="ar-SA" sz="2000" dirty="0">
                          <a:latin typeface="Sakkal Majalla" panose="02000000000000000000" pitchFamily="2" charset="-78"/>
                          <a:ea typeface="Times New Roman"/>
                          <a:cs typeface="Sakkal Majalla" panose="02000000000000000000" pitchFamily="2" charset="-78"/>
                        </a:rPr>
                        <a:t>كأن تقوم بابعاد الادوات القابلة للكسر من المكان، او ان تطفيء التلفاز حيث يشتت انتباه الطفل عندما تقوم بتدريسه.</a:t>
                      </a:r>
                      <a:endParaRPr lang="en-US" sz="2000" dirty="0">
                        <a:latin typeface="Sakkal Majalla" panose="02000000000000000000" pitchFamily="2" charset="-78"/>
                        <a:ea typeface="Times New Roman"/>
                        <a:cs typeface="Sakkal Majalla" panose="02000000000000000000" pitchFamily="2" charset="-78"/>
                      </a:endParaRPr>
                    </a:p>
                  </a:txBody>
                  <a:tcPr marL="68580" marR="68580" marT="0" marB="0" anchor="ctr"/>
                </a:tc>
                <a:extLst>
                  <a:ext uri="{0D108BD9-81ED-4DB2-BD59-A6C34878D82A}">
                    <a16:rowId xmlns:a16="http://schemas.microsoft.com/office/drawing/2014/main" xmlns="" val="10000"/>
                  </a:ext>
                </a:extLst>
              </a:tr>
              <a:tr h="370840">
                <a:tc>
                  <a:txBody>
                    <a:bodyPr/>
                    <a:lstStyle/>
                    <a:p>
                      <a:pPr marL="96520" algn="justLow" rtl="1">
                        <a:spcAft>
                          <a:spcPts val="0"/>
                        </a:spcAft>
                      </a:pPr>
                      <a:r>
                        <a:rPr lang="ar-SA" sz="2000" b="1" dirty="0">
                          <a:latin typeface="Sakkal Majalla" panose="02000000000000000000" pitchFamily="2" charset="-78"/>
                          <a:ea typeface="Times New Roman"/>
                          <a:cs typeface="Sakkal Majalla" panose="02000000000000000000" pitchFamily="2" charset="-78"/>
                        </a:rPr>
                        <a:t>التعزيز التفاضلي </a:t>
                      </a:r>
                      <a:endParaRPr lang="en-US" sz="1600" dirty="0">
                        <a:latin typeface="Sakkal Majalla" panose="02000000000000000000" pitchFamily="2" charset="-78"/>
                        <a:ea typeface="Times New Roman"/>
                        <a:cs typeface="Sakkal Majalla" panose="02000000000000000000" pitchFamily="2" charset="-78"/>
                      </a:endParaRPr>
                    </a:p>
                  </a:txBody>
                  <a:tcPr marL="68580" marR="68580" marT="0" marB="0" anchor="ctr"/>
                </a:tc>
                <a:tc>
                  <a:txBody>
                    <a:bodyPr/>
                    <a:lstStyle/>
                    <a:p>
                      <a:pPr algn="justLow" rtl="1">
                        <a:spcAft>
                          <a:spcPts val="0"/>
                        </a:spcAft>
                      </a:pPr>
                      <a:r>
                        <a:rPr lang="ar-SA" sz="2000" dirty="0">
                          <a:latin typeface="Sakkal Majalla" panose="02000000000000000000" pitchFamily="2" charset="-78"/>
                          <a:ea typeface="Times New Roman"/>
                          <a:cs typeface="Sakkal Majalla" panose="02000000000000000000" pitchFamily="2" charset="-78"/>
                        </a:rPr>
                        <a:t>فمثلا طفلك الذي يعبر عن استيائه بالضرب ويحصل موقف من اخيه يسيء له ولا يقوم بضربه فان عليك ان تمتدح عدم قيامه بضرب اخيه. وكذلك عندما تجده يتعاون مع اخيه تعزز هذا التعاون. وقد يتم التعزيز التفاضلي للنقصان في السلوك فيعزز في هذا الأجراء النقص التدريجي في عدد مرات حدوث السلوك المنوي تغييره مثال ذلك الطفل كثير الحركة تقوم بتقديم التعزيز كلما نقصت عدد مرات حركته. فمثلا ان كان يتحرك من مكانه كل دقيقة واصبح يتحرك كل دقيقتين فعليك تعزيز ذلك، او الطفل الذي يتبول في فراشه خمس مرات في الاسبوع واصبح ثلاث مرات فان عليك تعزيز ذلك. </a:t>
                      </a:r>
                      <a:endParaRPr lang="en-US" sz="2000" dirty="0">
                        <a:latin typeface="Sakkal Majalla" panose="02000000000000000000" pitchFamily="2" charset="-78"/>
                        <a:ea typeface="Times New Roman"/>
                        <a:cs typeface="Sakkal Majalla" panose="02000000000000000000" pitchFamily="2" charset="-78"/>
                      </a:endParaRPr>
                    </a:p>
                  </a:txBody>
                  <a:tcPr marL="68580" marR="68580" marT="0" marB="0" anchor="ctr"/>
                </a:tc>
                <a:extLst>
                  <a:ext uri="{0D108BD9-81ED-4DB2-BD59-A6C34878D82A}">
                    <a16:rowId xmlns:a16="http://schemas.microsoft.com/office/drawing/2014/main" xmlns="" val="10001"/>
                  </a:ext>
                </a:extLst>
              </a:tr>
              <a:tr h="370840">
                <a:tc>
                  <a:txBody>
                    <a:bodyPr/>
                    <a:lstStyle/>
                    <a:p>
                      <a:pPr marL="96520" algn="justLow" rtl="1">
                        <a:spcAft>
                          <a:spcPts val="0"/>
                        </a:spcAft>
                      </a:pPr>
                      <a:r>
                        <a:rPr lang="ar-SA" sz="2000" b="1" dirty="0">
                          <a:latin typeface="Sakkal Majalla" panose="02000000000000000000" pitchFamily="2" charset="-78"/>
                          <a:ea typeface="Times New Roman"/>
                          <a:cs typeface="Sakkal Majalla" panose="02000000000000000000" pitchFamily="2" charset="-78"/>
                        </a:rPr>
                        <a:t>العقد السلوكي : </a:t>
                      </a:r>
                      <a:endParaRPr lang="en-US" sz="1600" dirty="0">
                        <a:latin typeface="Sakkal Majalla" panose="02000000000000000000" pitchFamily="2" charset="-78"/>
                        <a:ea typeface="Times New Roman"/>
                        <a:cs typeface="Sakkal Majalla" panose="02000000000000000000" pitchFamily="2" charset="-78"/>
                      </a:endParaRPr>
                    </a:p>
                  </a:txBody>
                  <a:tcPr marL="68580" marR="68580" marT="0" marB="0" anchor="ctr"/>
                </a:tc>
                <a:tc>
                  <a:txBody>
                    <a:bodyPr/>
                    <a:lstStyle/>
                    <a:p>
                      <a:pPr algn="justLow" rtl="1">
                        <a:spcAft>
                          <a:spcPts val="0"/>
                        </a:spcAft>
                      </a:pPr>
                      <a:r>
                        <a:rPr lang="ar-SA" sz="2000" dirty="0">
                          <a:latin typeface="Sakkal Majalla" panose="02000000000000000000" pitchFamily="2" charset="-78"/>
                          <a:ea typeface="Times New Roman"/>
                          <a:cs typeface="Sakkal Majalla" panose="02000000000000000000" pitchFamily="2" charset="-78"/>
                        </a:rPr>
                        <a:t>الطفل احمد لا يقوم يتأخر بشكل متكرر عن الطابور الصباحي، اتفق المرشد واحمد ومربي الصف على ان يلتزم احمد خلال الشهر القادم وبحالة التزامه سيحصل على مكافأة</a:t>
                      </a:r>
                      <a:endParaRPr lang="en-US" sz="2000" dirty="0">
                        <a:latin typeface="Sakkal Majalla" panose="02000000000000000000" pitchFamily="2" charset="-78"/>
                        <a:ea typeface="Times New Roman"/>
                        <a:cs typeface="Sakkal Majalla" panose="02000000000000000000" pitchFamily="2" charset="-78"/>
                      </a:endParaRPr>
                    </a:p>
                    <a:p>
                      <a:pPr algn="justLow" rtl="1">
                        <a:spcAft>
                          <a:spcPts val="0"/>
                        </a:spcAft>
                      </a:pPr>
                      <a:r>
                        <a:rPr lang="ar-SA" sz="2000" dirty="0">
                          <a:latin typeface="Sakkal Majalla" panose="02000000000000000000" pitchFamily="2" charset="-78"/>
                          <a:ea typeface="Times New Roman"/>
                          <a:cs typeface="Sakkal Majalla" panose="02000000000000000000" pitchFamily="2" charset="-78"/>
                        </a:rPr>
                        <a:t> </a:t>
                      </a:r>
                      <a:endParaRPr lang="en-US" sz="2000" dirty="0">
                        <a:latin typeface="Sakkal Majalla" panose="02000000000000000000" pitchFamily="2" charset="-78"/>
                        <a:ea typeface="Times New Roman"/>
                        <a:cs typeface="Sakkal Majalla" panose="02000000000000000000" pitchFamily="2" charset="-78"/>
                      </a:endParaRPr>
                    </a:p>
                  </a:txBody>
                  <a:tcPr marL="68580" marR="68580" marT="0" marB="0" anchor="ctr"/>
                </a:tc>
                <a:extLst>
                  <a:ext uri="{0D108BD9-81ED-4DB2-BD59-A6C34878D82A}">
                    <a16:rowId xmlns:a16="http://schemas.microsoft.com/office/drawing/2014/main" xmlns="" val="10002"/>
                  </a:ext>
                </a:extLst>
              </a:tr>
              <a:tr h="370840">
                <a:tc>
                  <a:txBody>
                    <a:bodyPr/>
                    <a:lstStyle/>
                    <a:p>
                      <a:pPr marL="96520" algn="justLow" rtl="1">
                        <a:spcAft>
                          <a:spcPts val="0"/>
                        </a:spcAft>
                      </a:pPr>
                      <a:r>
                        <a:rPr lang="ar-SA" sz="2000" b="1" dirty="0">
                          <a:latin typeface="Sakkal Majalla" panose="02000000000000000000" pitchFamily="2" charset="-78"/>
                          <a:ea typeface="Times New Roman"/>
                          <a:cs typeface="Sakkal Majalla" panose="02000000000000000000" pitchFamily="2" charset="-78"/>
                        </a:rPr>
                        <a:t>التعزيز الرمزي: </a:t>
                      </a:r>
                      <a:endParaRPr lang="en-US" sz="1600" dirty="0">
                        <a:latin typeface="Sakkal Majalla" panose="02000000000000000000" pitchFamily="2" charset="-78"/>
                        <a:ea typeface="Times New Roman"/>
                        <a:cs typeface="Sakkal Majalla" panose="02000000000000000000" pitchFamily="2" charset="-78"/>
                      </a:endParaRPr>
                    </a:p>
                  </a:txBody>
                  <a:tcPr marL="68580" marR="68580" marT="0" marB="0" anchor="ctr"/>
                </a:tc>
                <a:tc>
                  <a:txBody>
                    <a:bodyPr/>
                    <a:lstStyle/>
                    <a:p>
                      <a:pPr algn="justLow" rtl="1">
                        <a:spcAft>
                          <a:spcPts val="0"/>
                        </a:spcAft>
                      </a:pPr>
                      <a:r>
                        <a:rPr lang="ar-SA" sz="2000" dirty="0">
                          <a:latin typeface="Sakkal Majalla" panose="02000000000000000000" pitchFamily="2" charset="-78"/>
                          <a:ea typeface="Times New Roman"/>
                          <a:cs typeface="Sakkal Majalla" panose="02000000000000000000" pitchFamily="2" charset="-78"/>
                        </a:rPr>
                        <a:t>قامت معلمة الصف الرابع بكتابة اسماء الطالبات على لوحة وعلقتها بالصف، وكلما قامت طالبة من الطالبات بالمشاركة تضع لها نجمة ازاء اسمها، واخبرت الطالبات انها ستكافيء الطالبات بناء على عدد النجوم التي تحصلها </a:t>
                      </a:r>
                      <a:endParaRPr lang="en-US" sz="2000" dirty="0">
                        <a:latin typeface="Sakkal Majalla" panose="02000000000000000000" pitchFamily="2" charset="-78"/>
                        <a:ea typeface="Times New Roman"/>
                        <a:cs typeface="Sakkal Majalla" panose="02000000000000000000" pitchFamily="2" charset="-78"/>
                      </a:endParaRPr>
                    </a:p>
                  </a:txBody>
                  <a:tcPr marL="68580" marR="68580" marT="0" marB="0" anchor="ctr"/>
                </a:tc>
                <a:extLst>
                  <a:ext uri="{0D108BD9-81ED-4DB2-BD59-A6C34878D82A}">
                    <a16:rowId xmlns:a16="http://schemas.microsoft.com/office/drawing/2014/main" xmlns="" val="10003"/>
                  </a:ext>
                </a:extLst>
              </a:tr>
            </a:tbl>
          </a:graphicData>
        </a:graphic>
      </p:graphicFrame>
      <p:sp>
        <p:nvSpPr>
          <p:cNvPr id="3" name="Rectangle 2"/>
          <p:cNvSpPr/>
          <p:nvPr/>
        </p:nvSpPr>
        <p:spPr>
          <a:xfrm>
            <a:off x="467544" y="692696"/>
            <a:ext cx="8358246" cy="1077218"/>
          </a:xfrm>
          <a:prstGeom prst="rect">
            <a:avLst/>
          </a:prstGeom>
        </p:spPr>
        <p:txBody>
          <a:bodyPr wrap="square">
            <a:spAutoFit/>
          </a:bodyPr>
          <a:lstStyle/>
          <a:p>
            <a:r>
              <a:rPr lang="ar-SA" sz="3200" b="1" dirty="0"/>
              <a:t>تدارس مع مجموعتك الحالات المذكورة في الجدول ادناه، حددوا الاسلوب الذي استخدم لعلاج السلوك غير المرغوب فيه.</a:t>
            </a:r>
            <a:endParaRPr lang="ar-JO" sz="3200" dirty="0"/>
          </a:p>
        </p:txBody>
      </p:sp>
      <p:sp>
        <p:nvSpPr>
          <p:cNvPr id="5" name="Rounded Rectangle 3">
            <a:extLst>
              <a:ext uri="{FF2B5EF4-FFF2-40B4-BE49-F238E27FC236}">
                <a16:creationId xmlns:a16="http://schemas.microsoft.com/office/drawing/2014/main" xmlns="" id="{08C8A5D1-8CED-45D3-98C6-DFE93EA7BC99}"/>
              </a:ext>
            </a:extLst>
          </p:cNvPr>
          <p:cNvSpPr/>
          <p:nvPr/>
        </p:nvSpPr>
        <p:spPr>
          <a:xfrm>
            <a:off x="7380312" y="2168860"/>
            <a:ext cx="1763688" cy="4170018"/>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p:stCondLst>
                                    <p:cond delay="0"/>
                                  </p:stCondLst>
                                  <p:childTnLst>
                                    <p:animEffect transition="out" filter="box(in)">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785934"/>
            <a:ext cx="8229600" cy="1143000"/>
          </a:xfrm>
        </p:spPr>
        <p:txBody>
          <a:bodyPr>
            <a:noAutofit/>
          </a:bodyPr>
          <a:lstStyle/>
          <a:p>
            <a:pPr algn="r"/>
            <a:r>
              <a:rPr lang="ar-SA" sz="3200" dirty="0">
                <a:latin typeface="Sakkal Majalla" panose="02000000000000000000" pitchFamily="2" charset="-78"/>
                <a:cs typeface="Sakkal Majalla" panose="02000000000000000000" pitchFamily="2" charset="-78"/>
              </a:rPr>
              <a:t>تشكو </a:t>
            </a:r>
            <a:r>
              <a:rPr lang="ar-JO" sz="3200" dirty="0">
                <a:latin typeface="Sakkal Majalla" panose="02000000000000000000" pitchFamily="2" charset="-78"/>
                <a:cs typeface="Sakkal Majalla" panose="02000000000000000000" pitchFamily="2" charset="-78"/>
              </a:rPr>
              <a:t>أ</a:t>
            </a:r>
            <a:r>
              <a:rPr lang="ar-SA" sz="3200" dirty="0">
                <a:latin typeface="Sakkal Majalla" panose="02000000000000000000" pitchFamily="2" charset="-78"/>
                <a:cs typeface="Sakkal Majalla" panose="02000000000000000000" pitchFamily="2" charset="-78"/>
              </a:rPr>
              <a:t>م بسام من كون بسام يعتمد عليها بحل واجباته ولا يقوم بالدراسة </a:t>
            </a:r>
            <a:r>
              <a:rPr lang="ar-JO" sz="3200" dirty="0">
                <a:latin typeface="Sakkal Majalla" panose="02000000000000000000" pitchFamily="2" charset="-78"/>
                <a:cs typeface="Sakkal Majalla" panose="02000000000000000000" pitchFamily="2" charset="-78"/>
              </a:rPr>
              <a:t>إ</a:t>
            </a:r>
            <a:r>
              <a:rPr lang="ar-SA" sz="3200" dirty="0">
                <a:latin typeface="Sakkal Majalla" panose="02000000000000000000" pitchFamily="2" charset="-78"/>
                <a:cs typeface="Sakkal Majalla" panose="02000000000000000000" pitchFamily="2" charset="-78"/>
              </a:rPr>
              <a:t>لا وهي بجانبه، كما انه لا يرتب غرفته، ويزعجا حتى يخلد للنوم وحين الاستيقاظ.  قم بمعالجته وفق </a:t>
            </a:r>
            <a:r>
              <a:rPr lang="ar-JO" sz="3200" dirty="0">
                <a:latin typeface="Sakkal Majalla" panose="02000000000000000000" pitchFamily="2" charset="-78"/>
                <a:cs typeface="Sakkal Majalla" panose="02000000000000000000" pitchFamily="2" charset="-78"/>
              </a:rPr>
              <a:t>أ</a:t>
            </a:r>
            <a:r>
              <a:rPr lang="ar-SA" sz="3200" dirty="0">
                <a:latin typeface="Sakkal Majalla" panose="02000000000000000000" pitchFamily="2" charset="-78"/>
                <a:cs typeface="Sakkal Majalla" panose="02000000000000000000" pitchFamily="2" charset="-78"/>
              </a:rPr>
              <a:t>سلوب </a:t>
            </a:r>
            <a:r>
              <a:rPr lang="ar-JO" sz="3200" dirty="0">
                <a:latin typeface="Sakkal Majalla" panose="02000000000000000000" pitchFamily="2" charset="-78"/>
                <a:cs typeface="Sakkal Majalla" panose="02000000000000000000" pitchFamily="2" charset="-78"/>
              </a:rPr>
              <a:t>أ</a:t>
            </a:r>
            <a:r>
              <a:rPr lang="ar-SA" sz="3200" dirty="0">
                <a:latin typeface="Sakkal Majalla" panose="02000000000000000000" pitchFamily="2" charset="-78"/>
                <a:cs typeface="Sakkal Majalla" panose="02000000000000000000" pitchFamily="2" charset="-78"/>
              </a:rPr>
              <a:t>و </a:t>
            </a:r>
            <a:r>
              <a:rPr lang="ar-JO" sz="3200" dirty="0">
                <a:latin typeface="Sakkal Majalla" panose="02000000000000000000" pitchFamily="2" charset="-78"/>
                <a:cs typeface="Sakkal Majalla" panose="02000000000000000000" pitchFamily="2" charset="-78"/>
              </a:rPr>
              <a:t>أ</a:t>
            </a:r>
            <a:r>
              <a:rPr lang="ar-SA" sz="3200" dirty="0">
                <a:latin typeface="Sakkal Majalla" panose="02000000000000000000" pitchFamily="2" charset="-78"/>
                <a:cs typeface="Sakkal Majalla" panose="02000000000000000000" pitchFamily="2" charset="-78"/>
              </a:rPr>
              <a:t>كثر من ال</a:t>
            </a:r>
            <a:r>
              <a:rPr lang="ar-JO" sz="3200" dirty="0">
                <a:latin typeface="Sakkal Majalla" panose="02000000000000000000" pitchFamily="2" charset="-78"/>
                <a:cs typeface="Sakkal Majalla" panose="02000000000000000000" pitchFamily="2" charset="-78"/>
              </a:rPr>
              <a:t>أ</a:t>
            </a:r>
            <a:r>
              <a:rPr lang="ar-SA" sz="3200" dirty="0">
                <a:latin typeface="Sakkal Majalla" panose="02000000000000000000" pitchFamily="2" charset="-78"/>
                <a:cs typeface="Sakkal Majalla" panose="02000000000000000000" pitchFamily="2" charset="-78"/>
              </a:rPr>
              <a:t>ساليب التي تعلمتها، موضحا ال</a:t>
            </a:r>
            <a:r>
              <a:rPr lang="ar-JO" sz="3200" dirty="0">
                <a:latin typeface="Sakkal Majalla" panose="02000000000000000000" pitchFamily="2" charset="-78"/>
                <a:cs typeface="Sakkal Majalla" panose="02000000000000000000" pitchFamily="2" charset="-78"/>
              </a:rPr>
              <a:t>إ</a:t>
            </a:r>
            <a:r>
              <a:rPr lang="ar-SA" sz="3200" dirty="0">
                <a:latin typeface="Sakkal Majalla" panose="02000000000000000000" pitchFamily="2" charset="-78"/>
                <a:cs typeface="Sakkal Majalla" panose="02000000000000000000" pitchFamily="2" charset="-78"/>
              </a:rPr>
              <a:t>جراءات التي ستستخدمها</a:t>
            </a:r>
            <a:endParaRPr lang="ar-JO" sz="3200" dirty="0">
              <a:latin typeface="Sakkal Majalla" panose="02000000000000000000" pitchFamily="2" charset="-78"/>
              <a:cs typeface="Sakkal Majalla" panose="020000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33959983"/>
              </p:ext>
            </p:extLst>
          </p:nvPr>
        </p:nvGraphicFramePr>
        <p:xfrm>
          <a:off x="428596" y="3429000"/>
          <a:ext cx="8229600" cy="2354265"/>
        </p:xfrm>
        <a:graphic>
          <a:graphicData uri="http://schemas.openxmlformats.org/drawingml/2006/table">
            <a:tbl>
              <a:tblPr rtl="1" firstRow="1" bandRow="1">
                <a:tableStyleId>{5C22544A-7EE6-4342-B048-85BDC9FD1C3A}</a:tableStyleId>
              </a:tblPr>
              <a:tblGrid>
                <a:gridCol w="4114800">
                  <a:extLst>
                    <a:ext uri="{9D8B030D-6E8A-4147-A177-3AD203B41FA5}">
                      <a16:colId xmlns:a16="http://schemas.microsoft.com/office/drawing/2014/main" xmlns="" val="20000"/>
                    </a:ext>
                  </a:extLst>
                </a:gridCol>
                <a:gridCol w="4114800">
                  <a:extLst>
                    <a:ext uri="{9D8B030D-6E8A-4147-A177-3AD203B41FA5}">
                      <a16:colId xmlns:a16="http://schemas.microsoft.com/office/drawing/2014/main" xmlns="" val="20001"/>
                    </a:ext>
                  </a:extLst>
                </a:gridCol>
              </a:tblGrid>
              <a:tr h="470853">
                <a:tc>
                  <a:txBody>
                    <a:bodyPr/>
                    <a:lstStyle/>
                    <a:p>
                      <a:pPr algn="ctr" rtl="1"/>
                      <a:r>
                        <a:rPr lang="ar-JO" dirty="0"/>
                        <a:t>الاسلوب</a:t>
                      </a:r>
                    </a:p>
                  </a:txBody>
                  <a:tcPr/>
                </a:tc>
                <a:tc>
                  <a:txBody>
                    <a:bodyPr/>
                    <a:lstStyle/>
                    <a:p>
                      <a:pPr algn="ctr" rtl="1"/>
                      <a:r>
                        <a:rPr lang="ar-JO" dirty="0"/>
                        <a:t>الكيفية والاجراء</a:t>
                      </a:r>
                    </a:p>
                  </a:txBody>
                  <a:tcPr/>
                </a:tc>
                <a:extLst>
                  <a:ext uri="{0D108BD9-81ED-4DB2-BD59-A6C34878D82A}">
                    <a16:rowId xmlns:a16="http://schemas.microsoft.com/office/drawing/2014/main" xmlns="" val="10000"/>
                  </a:ext>
                </a:extLst>
              </a:tr>
              <a:tr h="470853">
                <a:tc>
                  <a:txBody>
                    <a:bodyPr/>
                    <a:lstStyle/>
                    <a:p>
                      <a:pPr rtl="1"/>
                      <a:endParaRPr lang="ar-JO" dirty="0"/>
                    </a:p>
                  </a:txBody>
                  <a:tcPr/>
                </a:tc>
                <a:tc>
                  <a:txBody>
                    <a:bodyPr/>
                    <a:lstStyle/>
                    <a:p>
                      <a:pPr rtl="1"/>
                      <a:endParaRPr lang="ar-JO" dirty="0"/>
                    </a:p>
                  </a:txBody>
                  <a:tcPr/>
                </a:tc>
                <a:extLst>
                  <a:ext uri="{0D108BD9-81ED-4DB2-BD59-A6C34878D82A}">
                    <a16:rowId xmlns:a16="http://schemas.microsoft.com/office/drawing/2014/main" xmlns="" val="10001"/>
                  </a:ext>
                </a:extLst>
              </a:tr>
              <a:tr h="470853">
                <a:tc>
                  <a:txBody>
                    <a:bodyPr/>
                    <a:lstStyle/>
                    <a:p>
                      <a:pPr rtl="1"/>
                      <a:endParaRPr lang="ar-JO" dirty="0"/>
                    </a:p>
                  </a:txBody>
                  <a:tcPr/>
                </a:tc>
                <a:tc>
                  <a:txBody>
                    <a:bodyPr/>
                    <a:lstStyle/>
                    <a:p>
                      <a:pPr rtl="1"/>
                      <a:endParaRPr lang="ar-JO" dirty="0"/>
                    </a:p>
                  </a:txBody>
                  <a:tcPr/>
                </a:tc>
                <a:extLst>
                  <a:ext uri="{0D108BD9-81ED-4DB2-BD59-A6C34878D82A}">
                    <a16:rowId xmlns:a16="http://schemas.microsoft.com/office/drawing/2014/main" xmlns="" val="10002"/>
                  </a:ext>
                </a:extLst>
              </a:tr>
              <a:tr h="470853">
                <a:tc>
                  <a:txBody>
                    <a:bodyPr/>
                    <a:lstStyle/>
                    <a:p>
                      <a:pPr rtl="1"/>
                      <a:endParaRPr lang="ar-JO" dirty="0"/>
                    </a:p>
                  </a:txBody>
                  <a:tcPr/>
                </a:tc>
                <a:tc>
                  <a:txBody>
                    <a:bodyPr/>
                    <a:lstStyle/>
                    <a:p>
                      <a:pPr rtl="1"/>
                      <a:endParaRPr lang="ar-JO" dirty="0"/>
                    </a:p>
                  </a:txBody>
                  <a:tcPr/>
                </a:tc>
                <a:extLst>
                  <a:ext uri="{0D108BD9-81ED-4DB2-BD59-A6C34878D82A}">
                    <a16:rowId xmlns:a16="http://schemas.microsoft.com/office/drawing/2014/main" xmlns="" val="10003"/>
                  </a:ext>
                </a:extLst>
              </a:tr>
              <a:tr h="470853">
                <a:tc>
                  <a:txBody>
                    <a:bodyPr/>
                    <a:lstStyle/>
                    <a:p>
                      <a:pPr rtl="1"/>
                      <a:endParaRPr lang="ar-JO" dirty="0"/>
                    </a:p>
                  </a:txBody>
                  <a:tcPr/>
                </a:tc>
                <a:tc>
                  <a:txBody>
                    <a:bodyPr/>
                    <a:lstStyle/>
                    <a:p>
                      <a:pPr rtl="1"/>
                      <a:endParaRPr lang="ar-JO" dirty="0"/>
                    </a:p>
                  </a:txBody>
                  <a:tcPr/>
                </a:tc>
                <a:extLst>
                  <a:ext uri="{0D108BD9-81ED-4DB2-BD59-A6C34878D82A}">
                    <a16:rowId xmlns:a16="http://schemas.microsoft.com/office/drawing/2014/main" xmlns="" val="10004"/>
                  </a:ext>
                </a:extLst>
              </a:tr>
            </a:tbl>
          </a:graphicData>
        </a:graphic>
      </p:graphicFrame>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4"/>
          <p:cNvSpPr txBox="1">
            <a:spLocks noChangeArrowheads="1"/>
          </p:cNvSpPr>
          <p:nvPr/>
        </p:nvSpPr>
        <p:spPr bwMode="auto">
          <a:xfrm>
            <a:off x="6105923" y="975211"/>
            <a:ext cx="3038077" cy="400110"/>
          </a:xfrm>
          <a:prstGeom prst="rect">
            <a:avLst/>
          </a:prstGeom>
          <a:solidFill>
            <a:schemeClr val="accent2"/>
          </a:solidFill>
          <a:ln w="76200">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a:spcBef>
                <a:spcPct val="50000"/>
              </a:spcBef>
              <a:defRPr/>
            </a:pPr>
            <a:r>
              <a:rPr lang="ar-SA" sz="2000" b="1" u="sng" dirty="0"/>
              <a:t>تعديل السلوك بتكوين عادات جديدة:</a:t>
            </a:r>
            <a:endParaRPr lang="en-US" sz="2000" b="1" u="sng" dirty="0"/>
          </a:p>
        </p:txBody>
      </p:sp>
      <p:sp>
        <p:nvSpPr>
          <p:cNvPr id="43011" name="Text Box 5"/>
          <p:cNvSpPr txBox="1">
            <a:spLocks noChangeArrowheads="1"/>
          </p:cNvSpPr>
          <p:nvPr/>
        </p:nvSpPr>
        <p:spPr bwMode="auto">
          <a:xfrm>
            <a:off x="539750" y="1700808"/>
            <a:ext cx="8064500" cy="4185761"/>
          </a:xfrm>
          <a:prstGeom prst="rect">
            <a:avLst/>
          </a:prstGeom>
          <a:noFill/>
          <a:ln w="9525">
            <a:noFill/>
            <a:miter lim="800000"/>
            <a:headEnd/>
            <a:tailEnd/>
          </a:ln>
        </p:spPr>
        <p:txBody>
          <a:bodyPr>
            <a:spAutoFit/>
          </a:bodyPr>
          <a:lstStyle/>
          <a:p>
            <a:pPr>
              <a:spcBef>
                <a:spcPct val="50000"/>
              </a:spcBef>
              <a:defRPr/>
            </a:pPr>
            <a:r>
              <a:rPr lang="ar-SA" sz="2800" dirty="0">
                <a:latin typeface="Sakkal Majalla" pitchFamily="2" charset="-78"/>
                <a:cs typeface="Sakkal Majalla" pitchFamily="2" charset="-78"/>
              </a:rPr>
              <a:t>يمكن ان تعدل السلوكات غير المرغوب فيها عن طريق خلق سلوكات وعادات جديدة لم يقم الفرد بعملها من قبل (تعليم الطفل ان يزرر قميصه لأول مرة) فهدف المعالج خلق سلوكات جديدة وليس تدريب الفرد عليها للقيام بها بكفاءة أعلى او بشكل اسرع , وهذا الامر يتطلب صبراً . ويجب ان يبدأ المعالج دائما بشيء يمكن للفرد عمله وبعد ذلك يشكل ذلك السلوك اتجاه السلوك الذي يرغب في احداثه فدائماً هناك جزء من سلوك الفرد الحالي يمكن ان يستخدم في إحداث السلوك الجديد  فتعليم طفل متخلف النطق للمرة الاولى يبدأ بإصدار أصوات من فمه ثم يدرب على لفظ كلمات. </a:t>
            </a:r>
            <a:endParaRPr lang="en-US" sz="2800" dirty="0">
              <a:latin typeface="Sakkal Majalla" pitchFamily="2" charset="-78"/>
              <a:cs typeface="Sakkal Majalla" pitchFamily="2" charset="-78"/>
            </a:endParaRPr>
          </a:p>
          <a:p>
            <a:pPr>
              <a:spcBef>
                <a:spcPct val="50000"/>
              </a:spcBef>
              <a:defRPr/>
            </a:pPr>
            <a:r>
              <a:rPr lang="ar-JO" sz="2800" dirty="0">
                <a:latin typeface="Sakkal Majalla" pitchFamily="2" charset="-78"/>
                <a:cs typeface="Sakkal Majalla" pitchFamily="2" charset="-78"/>
              </a:rPr>
              <a:t>مثال: المشي</a:t>
            </a:r>
            <a:endParaRPr lang="ar-SA" sz="2800" dirty="0">
              <a:latin typeface="Sakkal Majalla" pitchFamily="2" charset="-78"/>
              <a:cs typeface="Sakkal Majalla" pitchFamily="2" charset="-78"/>
            </a:endParaRPr>
          </a:p>
        </p:txBody>
      </p:sp>
      <p:sp>
        <p:nvSpPr>
          <p:cNvPr id="4" name="Text Box 5"/>
          <p:cNvSpPr txBox="1">
            <a:spLocks noChangeArrowheads="1"/>
          </p:cNvSpPr>
          <p:nvPr/>
        </p:nvSpPr>
        <p:spPr bwMode="auto">
          <a:xfrm>
            <a:off x="517799" y="836712"/>
            <a:ext cx="2520280" cy="584775"/>
          </a:xfrm>
          <a:prstGeom prst="rect">
            <a:avLst/>
          </a:prstGeom>
          <a:solidFill>
            <a:schemeClr val="accent2">
              <a:lumMod val="60000"/>
              <a:lumOff val="4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wrap="square">
            <a:spAutoFit/>
          </a:bodyPr>
          <a:lstStyle/>
          <a:p>
            <a:pPr algn="ctr">
              <a:spcBef>
                <a:spcPct val="50000"/>
              </a:spcBef>
              <a:defRPr/>
            </a:pPr>
            <a:r>
              <a:rPr lang="ar-SA" sz="3200" b="1" dirty="0"/>
              <a:t>النمذجة</a:t>
            </a:r>
            <a:endParaRPr lang="en-US" sz="3200" b="1"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831150807"/>
              </p:ext>
            </p:extLst>
          </p:nvPr>
        </p:nvGraphicFramePr>
        <p:xfrm>
          <a:off x="357158" y="2852936"/>
          <a:ext cx="8607330" cy="2734499"/>
        </p:xfrm>
        <a:graphic>
          <a:graphicData uri="http://schemas.openxmlformats.org/drawingml/2006/table">
            <a:tbl>
              <a:tblPr rtl="1" firstRow="1" bandRow="1">
                <a:tableStyleId>{5C22544A-7EE6-4342-B048-85BDC9FD1C3A}</a:tableStyleId>
              </a:tblPr>
              <a:tblGrid>
                <a:gridCol w="6574760">
                  <a:extLst>
                    <a:ext uri="{9D8B030D-6E8A-4147-A177-3AD203B41FA5}">
                      <a16:colId xmlns:a16="http://schemas.microsoft.com/office/drawing/2014/main" xmlns="" val="20000"/>
                    </a:ext>
                  </a:extLst>
                </a:gridCol>
                <a:gridCol w="2032570">
                  <a:extLst>
                    <a:ext uri="{9D8B030D-6E8A-4147-A177-3AD203B41FA5}">
                      <a16:colId xmlns:a16="http://schemas.microsoft.com/office/drawing/2014/main" xmlns="" val="20001"/>
                    </a:ext>
                  </a:extLst>
                </a:gridCol>
              </a:tblGrid>
              <a:tr h="409305">
                <a:tc>
                  <a:txBody>
                    <a:bodyPr/>
                    <a:lstStyle/>
                    <a:p>
                      <a:pPr algn="ctr" rtl="1">
                        <a:spcAft>
                          <a:spcPts val="600"/>
                        </a:spcAft>
                      </a:pPr>
                      <a:r>
                        <a:rPr lang="ar-SA" sz="2000" b="1" i="0" dirty="0">
                          <a:latin typeface="Sakkal Majalla" panose="02000000000000000000" pitchFamily="2" charset="-78"/>
                          <a:ea typeface="Times New Roman"/>
                          <a:cs typeface="Sakkal Majalla" panose="02000000000000000000" pitchFamily="2" charset="-78"/>
                        </a:rPr>
                        <a:t>التعريف</a:t>
                      </a:r>
                      <a:endParaRPr lang="en-US" sz="2000" i="0" dirty="0">
                        <a:latin typeface="Sakkal Majalla" panose="02000000000000000000" pitchFamily="2" charset="-78"/>
                        <a:ea typeface="Times New Roman"/>
                        <a:cs typeface="Sakkal Majalla" panose="02000000000000000000" pitchFamily="2" charset="-78"/>
                      </a:endParaRPr>
                    </a:p>
                  </a:txBody>
                  <a:tcPr marL="68580" marR="68580" marT="0" marB="0"/>
                </a:tc>
                <a:tc>
                  <a:txBody>
                    <a:bodyPr/>
                    <a:lstStyle/>
                    <a:p>
                      <a:pPr algn="ctr" rtl="1">
                        <a:spcAft>
                          <a:spcPts val="0"/>
                        </a:spcAft>
                      </a:pPr>
                      <a:r>
                        <a:rPr lang="ar-SA" sz="2400" i="0" dirty="0">
                          <a:latin typeface="Sakkal Majalla" panose="02000000000000000000" pitchFamily="2" charset="-78"/>
                          <a:ea typeface="Times New Roman"/>
                          <a:cs typeface="Sakkal Majalla" panose="02000000000000000000" pitchFamily="2" charset="-78"/>
                        </a:rPr>
                        <a:t>الاسلوب</a:t>
                      </a:r>
                      <a:endParaRPr lang="en-US" sz="2000" i="0" dirty="0">
                        <a:latin typeface="Sakkal Majalla" panose="02000000000000000000" pitchFamily="2" charset="-78"/>
                        <a:ea typeface="Times New Roman"/>
                        <a:cs typeface="Sakkal Majalla" panose="02000000000000000000" pitchFamily="2" charset="-78"/>
                      </a:endParaRPr>
                    </a:p>
                  </a:txBody>
                  <a:tcPr marL="68580" marR="68580" marT="0" marB="0"/>
                </a:tc>
                <a:extLst>
                  <a:ext uri="{0D108BD9-81ED-4DB2-BD59-A6C34878D82A}">
                    <a16:rowId xmlns:a16="http://schemas.microsoft.com/office/drawing/2014/main" xmlns="" val="10000"/>
                  </a:ext>
                </a:extLst>
              </a:tr>
              <a:tr h="1027077">
                <a:tc>
                  <a:txBody>
                    <a:bodyPr/>
                    <a:lstStyle/>
                    <a:p>
                      <a:pPr algn="just" rtl="1">
                        <a:spcAft>
                          <a:spcPts val="600"/>
                        </a:spcAft>
                      </a:pPr>
                      <a:r>
                        <a:rPr lang="ar-SA" sz="2400" i="0" dirty="0">
                          <a:latin typeface="Sakkal Majalla" panose="02000000000000000000" pitchFamily="2" charset="-78"/>
                          <a:ea typeface="Times New Roman"/>
                          <a:cs typeface="Sakkal Majalla" panose="02000000000000000000" pitchFamily="2" charset="-78"/>
                        </a:rPr>
                        <a:t>يقوم على ان تشرح وتصف ما الذي ينبغي عمله ثم تقوم انت بتأدية السلوك امامه او تطلب منه مشاهدة طفل اخر يقوم بالسلوك، وبعد ذلك يعيد الطفل اداء السلوك امامك.</a:t>
                      </a:r>
                      <a:endParaRPr lang="en-US" sz="2000" i="0" dirty="0">
                        <a:latin typeface="Sakkal Majalla" panose="02000000000000000000" pitchFamily="2" charset="-78"/>
                        <a:ea typeface="Times New Roman"/>
                        <a:cs typeface="Sakkal Majalla" panose="02000000000000000000" pitchFamily="2" charset="-78"/>
                      </a:endParaRPr>
                    </a:p>
                  </a:txBody>
                  <a:tcPr marL="68580" marR="68580" marT="0" marB="0"/>
                </a:tc>
                <a:tc>
                  <a:txBody>
                    <a:bodyPr/>
                    <a:lstStyle/>
                    <a:p>
                      <a:pPr algn="justLow" rtl="1">
                        <a:spcAft>
                          <a:spcPts val="0"/>
                        </a:spcAft>
                      </a:pPr>
                      <a:r>
                        <a:rPr lang="ar-SA" sz="2400" i="0" dirty="0">
                          <a:latin typeface="Sakkal Majalla" panose="02000000000000000000" pitchFamily="2" charset="-78"/>
                          <a:ea typeface="Times New Roman"/>
                          <a:cs typeface="Sakkal Majalla" panose="02000000000000000000" pitchFamily="2" charset="-78"/>
                        </a:rPr>
                        <a:t>التمثيل والاقتداء (النمذجة )</a:t>
                      </a:r>
                      <a:endParaRPr lang="en-US" sz="2000" i="0" dirty="0">
                        <a:latin typeface="Sakkal Majalla" panose="02000000000000000000" pitchFamily="2" charset="-78"/>
                        <a:ea typeface="Times New Roman"/>
                        <a:cs typeface="Sakkal Majalla" panose="02000000000000000000" pitchFamily="2" charset="-78"/>
                      </a:endParaRPr>
                    </a:p>
                  </a:txBody>
                  <a:tcPr marL="68580" marR="68580" marT="0" marB="0"/>
                </a:tc>
                <a:extLst>
                  <a:ext uri="{0D108BD9-81ED-4DB2-BD59-A6C34878D82A}">
                    <a16:rowId xmlns:a16="http://schemas.microsoft.com/office/drawing/2014/main" xmlns="" val="10001"/>
                  </a:ext>
                </a:extLst>
              </a:tr>
              <a:tr h="1227914">
                <a:tc>
                  <a:txBody>
                    <a:bodyPr/>
                    <a:lstStyle/>
                    <a:p>
                      <a:pPr algn="r" rtl="1">
                        <a:spcAft>
                          <a:spcPts val="0"/>
                        </a:spcAft>
                      </a:pPr>
                      <a:r>
                        <a:rPr lang="ar-SA" sz="2400" i="0" dirty="0">
                          <a:latin typeface="Sakkal Majalla" panose="02000000000000000000" pitchFamily="2" charset="-78"/>
                          <a:ea typeface="Times New Roman"/>
                          <a:cs typeface="Sakkal Majalla" panose="02000000000000000000" pitchFamily="2" charset="-78"/>
                        </a:rPr>
                        <a:t>هو اسلوب يقوم على تحليل المهمات بان تبدأ مع الطفل من سلوك معين حالي وتعمل على خلق سلوك جديد منه، فيمكن  تشكيل السلوك البسيط ليصبح أكثر تعقيداً</a:t>
                      </a:r>
                      <a:endParaRPr lang="en-US" sz="2000" i="0" dirty="0">
                        <a:latin typeface="Sakkal Majalla" panose="02000000000000000000" pitchFamily="2" charset="-78"/>
                        <a:ea typeface="Times New Roman"/>
                        <a:cs typeface="Sakkal Majalla" panose="02000000000000000000" pitchFamily="2" charset="-78"/>
                      </a:endParaRPr>
                    </a:p>
                  </a:txBody>
                  <a:tcPr marL="68580" marR="68580" marT="0" marB="0"/>
                </a:tc>
                <a:tc>
                  <a:txBody>
                    <a:bodyPr/>
                    <a:lstStyle/>
                    <a:p>
                      <a:pPr algn="r" rtl="1">
                        <a:spcAft>
                          <a:spcPts val="0"/>
                        </a:spcAft>
                      </a:pPr>
                      <a:r>
                        <a:rPr lang="ar-SA" sz="2400" i="0" dirty="0">
                          <a:latin typeface="Sakkal Majalla" panose="02000000000000000000" pitchFamily="2" charset="-78"/>
                          <a:ea typeface="Times New Roman"/>
                          <a:cs typeface="Sakkal Majalla" panose="02000000000000000000" pitchFamily="2" charset="-78"/>
                        </a:rPr>
                        <a:t>التشكيل</a:t>
                      </a:r>
                      <a:endParaRPr lang="en-US" sz="2000" i="0" dirty="0">
                        <a:latin typeface="Sakkal Majalla" panose="02000000000000000000" pitchFamily="2" charset="-78"/>
                        <a:ea typeface="Times New Roman"/>
                        <a:cs typeface="Sakkal Majalla" panose="02000000000000000000" pitchFamily="2" charset="-78"/>
                      </a:endParaRPr>
                    </a:p>
                  </a:txBody>
                  <a:tcPr marL="68580" marR="68580" marT="0" marB="0"/>
                </a:tc>
                <a:extLst>
                  <a:ext uri="{0D108BD9-81ED-4DB2-BD59-A6C34878D82A}">
                    <a16:rowId xmlns:a16="http://schemas.microsoft.com/office/drawing/2014/main" xmlns="" val="10002"/>
                  </a:ext>
                </a:extLst>
              </a:tr>
            </a:tbl>
          </a:graphicData>
        </a:graphic>
      </p:graphicFrame>
      <p:sp>
        <p:nvSpPr>
          <p:cNvPr id="5" name="Rectangle 4"/>
          <p:cNvSpPr/>
          <p:nvPr/>
        </p:nvSpPr>
        <p:spPr>
          <a:xfrm>
            <a:off x="357158" y="857232"/>
            <a:ext cx="8607330" cy="1815882"/>
          </a:xfrm>
          <a:prstGeom prst="rect">
            <a:avLst/>
          </a:prstGeom>
        </p:spPr>
        <p:txBody>
          <a:bodyPr wrap="square">
            <a:spAutoFit/>
          </a:bodyPr>
          <a:lstStyle/>
          <a:p>
            <a:pPr marL="87313" lvl="2" algn="just" fontAlgn="base">
              <a:spcBef>
                <a:spcPct val="0"/>
              </a:spcBef>
              <a:spcAft>
                <a:spcPct val="0"/>
              </a:spcAft>
            </a:pPr>
            <a:r>
              <a:rPr kumimoji="0" lang="ar-JO"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نشاط: تدارس مع مجموعتك </a:t>
            </a:r>
            <a:r>
              <a:rPr kumimoji="0" lang="ar-SA"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القصاصات الورقية </a:t>
            </a:r>
            <a:r>
              <a:rPr kumimoji="0" lang="ar-JO"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حيث </a:t>
            </a:r>
            <a:r>
              <a:rPr kumimoji="0" lang="ar-SA"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تتضمن في كل منها تعريفا وقصاصات </a:t>
            </a:r>
            <a:r>
              <a:rPr lang="ar-JO" sz="2800" dirty="0">
                <a:latin typeface="Sakkal Majalla" panose="02000000000000000000" pitchFamily="2" charset="-78"/>
                <a:ea typeface="Times New Roman" pitchFamily="18" charset="0"/>
                <a:cs typeface="Sakkal Majalla" panose="02000000000000000000" pitchFamily="2" charset="-78"/>
              </a:rPr>
              <a:t>أ</a:t>
            </a:r>
            <a:r>
              <a:rPr kumimoji="0" lang="ar-SA"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خرى تتضمن </a:t>
            </a:r>
            <a:r>
              <a:rPr lang="ar-JO" sz="2800" dirty="0">
                <a:latin typeface="Sakkal Majalla" panose="02000000000000000000" pitchFamily="2" charset="-78"/>
                <a:ea typeface="Times New Roman" pitchFamily="18" charset="0"/>
                <a:cs typeface="Sakkal Majalla" panose="02000000000000000000" pitchFamily="2" charset="-78"/>
              </a:rPr>
              <a:t>أ</a:t>
            </a:r>
            <a:r>
              <a:rPr kumimoji="0" lang="ar-SA"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سلوبا </a:t>
            </a:r>
            <a:r>
              <a:rPr kumimoji="0" lang="ar-JO"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من </a:t>
            </a:r>
            <a:r>
              <a:rPr lang="ar-JO" sz="2800" dirty="0">
                <a:latin typeface="Sakkal Majalla" panose="02000000000000000000" pitchFamily="2" charset="-78"/>
                <a:ea typeface="Times New Roman" pitchFamily="18" charset="0"/>
                <a:cs typeface="Sakkal Majalla" panose="02000000000000000000" pitchFamily="2" charset="-78"/>
              </a:rPr>
              <a:t>أ</a:t>
            </a:r>
            <a:r>
              <a:rPr kumimoji="0" lang="ar-JO"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ساليب تعديل السلوك</a:t>
            </a:r>
            <a:r>
              <a:rPr kumimoji="0" lang="ar-SA"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 المطلوب كمجموعات تدارسوا التعريفات وعلى ورقة اللوح القلاب قم بالصاق كل </a:t>
            </a:r>
            <a:r>
              <a:rPr lang="ar-JO" sz="2800" dirty="0">
                <a:latin typeface="Sakkal Majalla" panose="02000000000000000000" pitchFamily="2" charset="-78"/>
                <a:ea typeface="Times New Roman" pitchFamily="18" charset="0"/>
                <a:cs typeface="Sakkal Majalla" panose="02000000000000000000" pitchFamily="2" charset="-78"/>
              </a:rPr>
              <a:t>أ</a:t>
            </a:r>
            <a:r>
              <a:rPr kumimoji="0" lang="ar-SA"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سلوب </a:t>
            </a:r>
            <a:r>
              <a:rPr lang="ar-JO" sz="2800" dirty="0">
                <a:latin typeface="Sakkal Majalla" panose="02000000000000000000" pitchFamily="2" charset="-78"/>
                <a:ea typeface="Times New Roman" pitchFamily="18" charset="0"/>
                <a:cs typeface="Sakkal Majalla" panose="02000000000000000000" pitchFamily="2" charset="-78"/>
              </a:rPr>
              <a:t>إ</a:t>
            </a:r>
            <a:r>
              <a:rPr kumimoji="0" lang="ar-SA"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زاء التعريف الذي يمثله</a:t>
            </a:r>
            <a:endParaRPr kumimoji="0" lang="ar-SA" sz="3600" i="0" u="none" strike="noStrike" cap="none" normalizeH="0" baseline="0" dirty="0">
              <a:ln>
                <a:noFill/>
              </a:ln>
              <a:solidFill>
                <a:schemeClr val="tx1"/>
              </a:solidFill>
              <a:effectLst/>
              <a:latin typeface="Sakkal Majalla" panose="02000000000000000000" pitchFamily="2" charset="-78"/>
              <a:cs typeface="Sakkal Majalla" panose="02000000000000000000" pitchFamily="2" charset="-78"/>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4"/>
          <p:cNvSpPr txBox="1">
            <a:spLocks noChangeArrowheads="1"/>
          </p:cNvSpPr>
          <p:nvPr/>
        </p:nvSpPr>
        <p:spPr bwMode="auto">
          <a:xfrm>
            <a:off x="5652121" y="1012019"/>
            <a:ext cx="3326116" cy="861774"/>
          </a:xfrm>
          <a:prstGeom prst="rect">
            <a:avLst/>
          </a:prstGeom>
          <a:noFill/>
          <a:ln w="76200">
            <a:solidFill>
              <a:schemeClr val="accent2">
                <a:lumMod val="40000"/>
                <a:lumOff val="60000"/>
              </a:schemeClr>
            </a:solidFill>
            <a:miter lim="800000"/>
            <a:headEnd/>
            <a:tailEnd/>
          </a:ln>
        </p:spPr>
        <p:txBody>
          <a:bodyPr wrap="square">
            <a:spAutoFit/>
          </a:bodyPr>
          <a:lstStyle/>
          <a:p>
            <a:pPr>
              <a:spcBef>
                <a:spcPct val="50000"/>
              </a:spcBef>
              <a:defRPr/>
            </a:pPr>
            <a:r>
              <a:rPr lang="ar-SA" sz="2000" b="1" u="sng" dirty="0"/>
              <a:t>ثانياً:</a:t>
            </a:r>
          </a:p>
          <a:p>
            <a:pPr>
              <a:spcBef>
                <a:spcPct val="50000"/>
              </a:spcBef>
              <a:defRPr/>
            </a:pPr>
            <a:r>
              <a:rPr lang="ar-SA" sz="2000" b="1" dirty="0"/>
              <a:t>تعديل السلوك بتكوين عادات جديدة:</a:t>
            </a:r>
            <a:endParaRPr lang="en-US" sz="2000" b="1" dirty="0"/>
          </a:p>
        </p:txBody>
      </p:sp>
      <p:sp>
        <p:nvSpPr>
          <p:cNvPr id="44035" name="Text Box 5"/>
          <p:cNvSpPr txBox="1">
            <a:spLocks noChangeArrowheads="1"/>
          </p:cNvSpPr>
          <p:nvPr/>
        </p:nvSpPr>
        <p:spPr bwMode="auto">
          <a:xfrm>
            <a:off x="359568" y="2563536"/>
            <a:ext cx="8424863" cy="3539430"/>
          </a:xfrm>
          <a:prstGeom prst="rect">
            <a:avLst/>
          </a:prstGeom>
          <a:noFill/>
          <a:ln w="9525">
            <a:noFill/>
            <a:miter lim="800000"/>
            <a:headEnd/>
            <a:tailEnd/>
          </a:ln>
        </p:spPr>
        <p:txBody>
          <a:bodyPr>
            <a:spAutoFit/>
          </a:bodyPr>
          <a:lstStyle/>
          <a:p>
            <a:pPr algn="just">
              <a:spcBef>
                <a:spcPct val="50000"/>
              </a:spcBef>
              <a:defRPr/>
            </a:pPr>
            <a:r>
              <a:rPr lang="ar-SA" sz="3200" dirty="0"/>
              <a:t>فنحاول عادة ان نخلق سلوكات جديدة وذلك بإعطاء شرح مطول يصف ما الذي ينبغي عمله أو نقدم رسماً توضيحياً للفرد لينظر اليه او نقدم مثالاً أو انموذجا لكي تظهر الصورة النهائية للسلوك ، فيمكن ان نؤدي السلوك بأنفسنا ونطلب من شخص أخر ان يقلد السلوك بحيث يكون من الممكن ملاحظته . فالمعلم ينجز خطوة في تمرين الرياضة أو الضرب على الالة الكاتبة وبعد ذلك يعيدها الطلاب فيتعلم المرء من خلال المراقبة والملاحظة والتقليد للآخرين.</a:t>
            </a:r>
            <a:endParaRPr lang="en-US" sz="3200" dirty="0"/>
          </a:p>
        </p:txBody>
      </p:sp>
      <p:sp>
        <p:nvSpPr>
          <p:cNvPr id="44036" name="Text Box 6"/>
          <p:cNvSpPr txBox="1">
            <a:spLocks noChangeArrowheads="1"/>
          </p:cNvSpPr>
          <p:nvPr/>
        </p:nvSpPr>
        <p:spPr bwMode="auto">
          <a:xfrm>
            <a:off x="165764" y="1081269"/>
            <a:ext cx="3743325" cy="646331"/>
          </a:xfrm>
          <a:prstGeom prst="rect">
            <a:avLst/>
          </a:prstGeom>
          <a:solidFill>
            <a:schemeClr val="accent2">
              <a:lumMod val="60000"/>
              <a:lumOff val="4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spcBef>
                <a:spcPct val="50000"/>
              </a:spcBef>
              <a:defRPr/>
            </a:pPr>
            <a:r>
              <a:rPr lang="ar-SA" sz="3600" b="1" dirty="0"/>
              <a:t>النمذجة</a:t>
            </a:r>
            <a:endParaRPr lang="en-US" sz="3600" b="1" dirty="0"/>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4"/>
          <p:cNvSpPr txBox="1">
            <a:spLocks noChangeArrowheads="1"/>
          </p:cNvSpPr>
          <p:nvPr/>
        </p:nvSpPr>
        <p:spPr bwMode="auto">
          <a:xfrm>
            <a:off x="6210138" y="886619"/>
            <a:ext cx="2916237" cy="784830"/>
          </a:xfrm>
          <a:prstGeom prst="rect">
            <a:avLst/>
          </a:prstGeom>
          <a:noFill/>
          <a:ln w="76200">
            <a:solidFill>
              <a:schemeClr val="accent2">
                <a:lumMod val="40000"/>
                <a:lumOff val="60000"/>
              </a:schemeClr>
            </a:solidFill>
            <a:miter lim="800000"/>
            <a:headEnd/>
            <a:tailEnd/>
          </a:ln>
        </p:spPr>
        <p:txBody>
          <a:bodyPr>
            <a:spAutoFit/>
          </a:bodyPr>
          <a:lstStyle/>
          <a:p>
            <a:pPr>
              <a:spcBef>
                <a:spcPct val="50000"/>
              </a:spcBef>
              <a:defRPr/>
            </a:pPr>
            <a:r>
              <a:rPr lang="ar-SA" b="1" u="sng" dirty="0"/>
              <a:t>ثانياً:</a:t>
            </a:r>
          </a:p>
          <a:p>
            <a:pPr>
              <a:spcBef>
                <a:spcPct val="50000"/>
              </a:spcBef>
              <a:defRPr/>
            </a:pPr>
            <a:r>
              <a:rPr lang="ar-SA" b="1" u="sng" dirty="0"/>
              <a:t>تعديل السلوك بتكوين عادات جديدة:</a:t>
            </a:r>
            <a:endParaRPr lang="en-US" b="1" u="sng" dirty="0"/>
          </a:p>
        </p:txBody>
      </p:sp>
      <p:sp>
        <p:nvSpPr>
          <p:cNvPr id="45059" name="Text Box 5"/>
          <p:cNvSpPr txBox="1">
            <a:spLocks noChangeArrowheads="1"/>
          </p:cNvSpPr>
          <p:nvPr/>
        </p:nvSpPr>
        <p:spPr bwMode="auto">
          <a:xfrm>
            <a:off x="899592" y="2852936"/>
            <a:ext cx="7632700" cy="1569660"/>
          </a:xfrm>
          <a:prstGeom prst="rect">
            <a:avLst/>
          </a:prstGeom>
          <a:noFill/>
          <a:ln w="9525">
            <a:noFill/>
            <a:miter lim="800000"/>
            <a:headEnd/>
            <a:tailEnd/>
          </a:ln>
        </p:spPr>
        <p:txBody>
          <a:bodyPr>
            <a:spAutoFit/>
          </a:bodyPr>
          <a:lstStyle/>
          <a:p>
            <a:pPr algn="just">
              <a:spcBef>
                <a:spcPct val="50000"/>
              </a:spcBef>
              <a:defRPr/>
            </a:pPr>
            <a:r>
              <a:rPr lang="ar-SA" sz="3200" dirty="0">
                <a:latin typeface="Sakkal Majalla" panose="02000000000000000000" pitchFamily="2" charset="-78"/>
                <a:cs typeface="Sakkal Majalla" panose="02000000000000000000" pitchFamily="2" charset="-78"/>
              </a:rPr>
              <a:t>ويجب ان تحدث النمذجة بأسلوب منظم وليس باسلوب عشوائي كما ان النمذجة يمكن ان تكون من خلال الأفلام ويمكن ان تكون عملية ولكي تكون النمذجة فعالة لا بد من مراعاة الأمور التاليــــة: -</a:t>
            </a:r>
            <a:r>
              <a:rPr lang="en-US" sz="3200" dirty="0">
                <a:latin typeface="Sakkal Majalla" panose="02000000000000000000" pitchFamily="2" charset="-78"/>
                <a:cs typeface="Sakkal Majalla" panose="02000000000000000000" pitchFamily="2" charset="-78"/>
              </a:rPr>
              <a:t> </a:t>
            </a:r>
          </a:p>
        </p:txBody>
      </p:sp>
      <p:sp>
        <p:nvSpPr>
          <p:cNvPr id="45060" name="Text Box 6"/>
          <p:cNvSpPr txBox="1">
            <a:spLocks noChangeArrowheads="1"/>
          </p:cNvSpPr>
          <p:nvPr/>
        </p:nvSpPr>
        <p:spPr bwMode="auto">
          <a:xfrm>
            <a:off x="251520" y="955869"/>
            <a:ext cx="3743325" cy="646331"/>
          </a:xfrm>
          <a:prstGeom prst="rect">
            <a:avLst/>
          </a:prstGeom>
          <a:solidFill>
            <a:schemeClr val="accent2">
              <a:lumMod val="60000"/>
              <a:lumOff val="4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spcBef>
                <a:spcPct val="50000"/>
              </a:spcBef>
              <a:defRPr/>
            </a:pPr>
            <a:r>
              <a:rPr lang="ar-SA" sz="3600" b="1" dirty="0"/>
              <a:t>النمذجة</a:t>
            </a:r>
            <a:endParaRPr lang="en-US" sz="3600" b="1" dirty="0"/>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4"/>
          <p:cNvSpPr txBox="1">
            <a:spLocks noChangeArrowheads="1"/>
          </p:cNvSpPr>
          <p:nvPr/>
        </p:nvSpPr>
        <p:spPr bwMode="auto">
          <a:xfrm>
            <a:off x="5969054" y="749671"/>
            <a:ext cx="2916237" cy="1169988"/>
          </a:xfrm>
          <a:prstGeom prst="rect">
            <a:avLst/>
          </a:prstGeom>
          <a:noFill/>
          <a:ln w="76200">
            <a:solidFill>
              <a:schemeClr val="accent2">
                <a:lumMod val="40000"/>
                <a:lumOff val="60000"/>
              </a:schemeClr>
            </a:solidFill>
            <a:miter lim="800000"/>
            <a:headEnd/>
            <a:tailEnd/>
          </a:ln>
        </p:spPr>
        <p:txBody>
          <a:bodyPr>
            <a:spAutoFit/>
          </a:bodyPr>
          <a:lstStyle/>
          <a:p>
            <a:pPr>
              <a:spcBef>
                <a:spcPct val="50000"/>
              </a:spcBef>
              <a:defRPr/>
            </a:pPr>
            <a:r>
              <a:rPr lang="ar-SA" sz="2000" b="1" u="sng" dirty="0"/>
              <a:t>ثانياً:</a:t>
            </a:r>
          </a:p>
          <a:p>
            <a:pPr>
              <a:spcBef>
                <a:spcPct val="50000"/>
              </a:spcBef>
              <a:defRPr/>
            </a:pPr>
            <a:r>
              <a:rPr lang="ar-SA" sz="2000" b="1" u="sng" dirty="0"/>
              <a:t>تعديل السلوك بتكوين عادات جديدة:</a:t>
            </a:r>
            <a:endParaRPr lang="en-US" sz="2000" b="1" u="sng" dirty="0"/>
          </a:p>
        </p:txBody>
      </p:sp>
      <p:sp>
        <p:nvSpPr>
          <p:cNvPr id="46083" name="Text Box 5"/>
          <p:cNvSpPr txBox="1">
            <a:spLocks noChangeArrowheads="1"/>
          </p:cNvSpPr>
          <p:nvPr/>
        </p:nvSpPr>
        <p:spPr bwMode="auto">
          <a:xfrm>
            <a:off x="296149" y="1011500"/>
            <a:ext cx="3743325" cy="646331"/>
          </a:xfrm>
          <a:prstGeom prst="rect">
            <a:avLst/>
          </a:prstGeom>
          <a:solidFill>
            <a:schemeClr val="accent2">
              <a:lumMod val="60000"/>
              <a:lumOff val="4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spcBef>
                <a:spcPct val="50000"/>
              </a:spcBef>
              <a:defRPr/>
            </a:pPr>
            <a:r>
              <a:rPr lang="ar-SA" sz="3600" b="1" dirty="0"/>
              <a:t>النمذجة</a:t>
            </a:r>
            <a:endParaRPr lang="en-US" sz="3600" b="1" dirty="0"/>
          </a:p>
        </p:txBody>
      </p:sp>
      <p:sp>
        <p:nvSpPr>
          <p:cNvPr id="46084" name="Text Box 6"/>
          <p:cNvSpPr txBox="1">
            <a:spLocks noChangeArrowheads="1"/>
          </p:cNvSpPr>
          <p:nvPr/>
        </p:nvSpPr>
        <p:spPr bwMode="auto">
          <a:xfrm>
            <a:off x="287337" y="2636912"/>
            <a:ext cx="8569325" cy="3785652"/>
          </a:xfrm>
          <a:prstGeom prst="rect">
            <a:avLst/>
          </a:prstGeom>
          <a:noFill/>
          <a:ln w="9525">
            <a:noFill/>
            <a:miter lim="800000"/>
            <a:headEnd/>
            <a:tailEnd/>
          </a:ln>
        </p:spPr>
        <p:txBody>
          <a:bodyPr>
            <a:spAutoFit/>
          </a:bodyPr>
          <a:lstStyle/>
          <a:p>
            <a:pPr marL="342900" indent="-342900" algn="just">
              <a:buFontTx/>
              <a:buAutoNum type="arabicPeriod"/>
              <a:defRPr/>
            </a:pPr>
            <a:r>
              <a:rPr lang="ar-SA" sz="2400" dirty="0"/>
              <a:t>ملاحظة انتباه الطالب، فيجب التركيز على ضرورة تقديم نماذج جديدة وممتعة للطالب لكي يضمن استمرارية الانتباه .</a:t>
            </a:r>
          </a:p>
          <a:p>
            <a:pPr marL="342900" indent="-342900" algn="just">
              <a:buFontTx/>
              <a:buAutoNum type="arabicPeriod"/>
              <a:defRPr/>
            </a:pPr>
            <a:r>
              <a:rPr lang="ar-SA" sz="2400" dirty="0"/>
              <a:t>ان يكون النموذج شخصية مفضلة او محببة لدى </a:t>
            </a:r>
            <a:r>
              <a:rPr lang="ar-JO" sz="2400" dirty="0"/>
              <a:t>الطالب </a:t>
            </a:r>
            <a:r>
              <a:rPr lang="ar-SA" sz="2400" dirty="0"/>
              <a:t>الذي سيقوم تقليد السلوك . ويلاحظ ان الطلبة يتعلمون من بعضهم أكثر ما يتعلمون ممن هم أصحاب سلطة عليهم ولهم هيبة ومكانة في نفوسهم من قبل معلميهم وإبائهم ومن معهم في الأسرة. </a:t>
            </a:r>
          </a:p>
          <a:p>
            <a:pPr marL="342900" indent="-342900" algn="just">
              <a:buFontTx/>
              <a:buAutoNum type="arabicPeriod"/>
              <a:defRPr/>
            </a:pPr>
            <a:r>
              <a:rPr lang="ar-SA" sz="2400" dirty="0"/>
              <a:t>التشابه بين النموذج والطالب حيث يساعد وجود خصائص مشتركة بين النموذج والطالب مثل المظهر العام والهوايات والعمر والطبقة الاجتماعية على تسهيل عملية الاقتداء.</a:t>
            </a:r>
          </a:p>
          <a:p>
            <a:pPr marL="342900" indent="-342900" algn="just">
              <a:buFontTx/>
              <a:buAutoNum type="arabicPeriod"/>
              <a:defRPr/>
            </a:pPr>
            <a:r>
              <a:rPr lang="ar-SA" sz="2400" dirty="0"/>
              <a:t>ان يكون التركيب السلوكي للعادة التي يراد محاكاتها بسيطاً ، ويتحتم على المعلم اذا كان السلوك مركبا ان يجزأ الى عناصر وخطوات متسلسلة ثم يطلب من الطالب ان يقلد كل واحد على حده حتى يتم له اكتساب كافة اجزاء السلوك . </a:t>
            </a:r>
            <a:endParaRPr lang="en-US" sz="2400" dirty="0"/>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36912"/>
            <a:ext cx="8229600" cy="3600400"/>
          </a:xfrm>
        </p:spPr>
        <p:txBody>
          <a:bodyPr>
            <a:normAutofit/>
          </a:bodyPr>
          <a:lstStyle/>
          <a:p>
            <a:pPr marL="0" indent="0" algn="just">
              <a:buNone/>
            </a:pPr>
            <a:r>
              <a:rPr lang="ar-JO" sz="2800" dirty="0"/>
              <a:t>التسلسل : ان السلوك الكلي يتكون من سلسلة من السلوكات الفرعية المتدرجة التي تشكل كل منها حلقة واحدة فيه ، بمعنى ان أي مهمة تعليمية يمكن تجزئتها الى اجزاء تبدأ بأبسطها خطوة خطوة حتى يصل الى الهدف النهائي . وكثيراً ما يمتلك الطالب الخطوات السلوكية التي تكون المهمة ولكنها تكون متفرقة مشوشة فلا تستطيع القيام بها على الوجه الأكمل فيأتي دور المعلم في تجميع هذه الخطوات واقران بعضها ببعض حسب حدوثها بالحث والتعزيز من خلال ما يعرف في التعديل السلوكي بالتسلسل وقد لا يحتاج المعلم الى تعزيز كل خطوة سلوكية في هذا الأسلوب بل ان واحدة من الخطوات تعمل كمعزز للاخرى.</a:t>
            </a:r>
          </a:p>
        </p:txBody>
      </p:sp>
      <p:sp>
        <p:nvSpPr>
          <p:cNvPr id="4" name="Text Box 4"/>
          <p:cNvSpPr txBox="1">
            <a:spLocks noChangeArrowheads="1"/>
          </p:cNvSpPr>
          <p:nvPr/>
        </p:nvSpPr>
        <p:spPr bwMode="auto">
          <a:xfrm>
            <a:off x="6084168" y="874175"/>
            <a:ext cx="2916237" cy="1169988"/>
          </a:xfrm>
          <a:prstGeom prst="rect">
            <a:avLst/>
          </a:prstGeom>
          <a:noFill/>
          <a:ln w="76200">
            <a:solidFill>
              <a:schemeClr val="accent2">
                <a:lumMod val="40000"/>
                <a:lumOff val="60000"/>
              </a:schemeClr>
            </a:solidFill>
            <a:miter lim="800000"/>
            <a:headEnd/>
            <a:tailEnd/>
          </a:ln>
        </p:spPr>
        <p:txBody>
          <a:bodyPr>
            <a:spAutoFit/>
          </a:bodyPr>
          <a:lstStyle/>
          <a:p>
            <a:pPr>
              <a:spcBef>
                <a:spcPct val="50000"/>
              </a:spcBef>
              <a:defRPr/>
            </a:pPr>
            <a:r>
              <a:rPr lang="ar-SA" sz="2000" b="1" u="sng" dirty="0"/>
              <a:t>ثانياً:</a:t>
            </a:r>
          </a:p>
          <a:p>
            <a:pPr>
              <a:spcBef>
                <a:spcPct val="50000"/>
              </a:spcBef>
              <a:defRPr/>
            </a:pPr>
            <a:r>
              <a:rPr lang="ar-SA" sz="2000" b="1" u="sng" dirty="0"/>
              <a:t>تعديل السلوك بتكوين عادات جديدة:</a:t>
            </a:r>
            <a:endParaRPr lang="en-US" sz="2000" b="1" u="sng" dirty="0"/>
          </a:p>
        </p:txBody>
      </p:sp>
      <p:sp>
        <p:nvSpPr>
          <p:cNvPr id="5" name="Text Box 5"/>
          <p:cNvSpPr txBox="1">
            <a:spLocks noChangeArrowheads="1"/>
          </p:cNvSpPr>
          <p:nvPr/>
        </p:nvSpPr>
        <p:spPr bwMode="auto">
          <a:xfrm>
            <a:off x="323528" y="1136004"/>
            <a:ext cx="3743325" cy="646331"/>
          </a:xfrm>
          <a:prstGeom prst="rect">
            <a:avLst/>
          </a:prstGeom>
          <a:solidFill>
            <a:schemeClr val="accent2">
              <a:lumMod val="60000"/>
              <a:lumOff val="4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spcBef>
                <a:spcPct val="50000"/>
              </a:spcBef>
              <a:defRPr/>
            </a:pPr>
            <a:r>
              <a:rPr lang="ar-JO" sz="3600" b="1" dirty="0"/>
              <a:t>التسلسل</a:t>
            </a:r>
            <a:endParaRPr lang="en-US" sz="3600" b="1" dirty="0"/>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76872"/>
            <a:ext cx="8229600" cy="4389120"/>
          </a:xfrm>
        </p:spPr>
        <p:txBody>
          <a:bodyPr>
            <a:normAutofit/>
          </a:bodyPr>
          <a:lstStyle/>
          <a:p>
            <a:pPr marL="0" indent="0">
              <a:buNone/>
            </a:pPr>
            <a:r>
              <a:rPr lang="ar-JO" dirty="0"/>
              <a:t>فتبدو العملية الخاصة بالانصراف من  الصف كما يلي : -</a:t>
            </a:r>
            <a:endParaRPr lang="en-US" b="1" i="1" dirty="0"/>
          </a:p>
          <a:p>
            <a:pPr>
              <a:buNone/>
            </a:pPr>
            <a:r>
              <a:rPr lang="ar-JO" dirty="0"/>
              <a:t>1- اغلاق الطالب   للكتاب بهدوء – استجابة او سلوك ايجابي </a:t>
            </a:r>
            <a:endParaRPr lang="en-US" b="1" i="1" dirty="0"/>
          </a:p>
          <a:p>
            <a:pPr>
              <a:buNone/>
            </a:pPr>
            <a:r>
              <a:rPr lang="ar-JO" dirty="0"/>
              <a:t>2- مدح المعلم للطالب – فيه معزز </a:t>
            </a:r>
            <a:endParaRPr lang="en-US" b="1" i="1" dirty="0"/>
          </a:p>
          <a:p>
            <a:pPr>
              <a:buNone/>
            </a:pPr>
            <a:r>
              <a:rPr lang="ar-JO" dirty="0"/>
              <a:t>3-وضع الكتاب والأدوات في الحقيبة – فيه معزز</a:t>
            </a:r>
            <a:endParaRPr lang="en-US" b="1" i="1" dirty="0"/>
          </a:p>
          <a:p>
            <a:pPr>
              <a:buNone/>
            </a:pPr>
            <a:r>
              <a:rPr lang="ar-JO" dirty="0"/>
              <a:t>4- وقوف الطالب في المعقد – فيه معزز </a:t>
            </a:r>
            <a:endParaRPr lang="en-US" b="1" i="1" dirty="0"/>
          </a:p>
          <a:p>
            <a:pPr>
              <a:buNone/>
            </a:pPr>
            <a:r>
              <a:rPr lang="ar-JO" dirty="0"/>
              <a:t>5-حمله للحقيبة – فيه معزز </a:t>
            </a:r>
            <a:endParaRPr lang="en-US" b="1" i="1" dirty="0"/>
          </a:p>
          <a:p>
            <a:pPr>
              <a:buNone/>
            </a:pPr>
            <a:r>
              <a:rPr lang="ar-JO" dirty="0"/>
              <a:t>6-وقوفه بجانب المقعد – فيه معزز </a:t>
            </a:r>
            <a:endParaRPr lang="en-US" b="1" i="1" dirty="0"/>
          </a:p>
          <a:p>
            <a:pPr>
              <a:buNone/>
            </a:pPr>
            <a:r>
              <a:rPr lang="ar-JO" dirty="0"/>
              <a:t>7-  خروجه بانتظام – فيه معزز</a:t>
            </a:r>
            <a:endParaRPr lang="en-US" b="1" i="1" dirty="0"/>
          </a:p>
          <a:p>
            <a:pPr>
              <a:buNone/>
            </a:pPr>
            <a:r>
              <a:rPr lang="ar-JO" dirty="0"/>
              <a:t>8- انصرافه من المدرسة – فيه معزز </a:t>
            </a:r>
            <a:endParaRPr lang="en-US" b="1" i="1" dirty="0"/>
          </a:p>
          <a:p>
            <a:endParaRPr lang="ar-JO" dirty="0"/>
          </a:p>
        </p:txBody>
      </p:sp>
      <p:sp>
        <p:nvSpPr>
          <p:cNvPr id="4" name="Text Box 4"/>
          <p:cNvSpPr txBox="1">
            <a:spLocks noChangeArrowheads="1"/>
          </p:cNvSpPr>
          <p:nvPr/>
        </p:nvSpPr>
        <p:spPr bwMode="auto">
          <a:xfrm>
            <a:off x="6200833" y="790907"/>
            <a:ext cx="2916237" cy="1169988"/>
          </a:xfrm>
          <a:prstGeom prst="rect">
            <a:avLst/>
          </a:prstGeom>
          <a:noFill/>
          <a:ln w="76200">
            <a:solidFill>
              <a:schemeClr val="accent2">
                <a:lumMod val="40000"/>
                <a:lumOff val="60000"/>
              </a:schemeClr>
            </a:solidFill>
            <a:miter lim="800000"/>
            <a:headEnd/>
            <a:tailEnd/>
          </a:ln>
        </p:spPr>
        <p:txBody>
          <a:bodyPr>
            <a:spAutoFit/>
          </a:bodyPr>
          <a:lstStyle/>
          <a:p>
            <a:pPr>
              <a:spcBef>
                <a:spcPct val="50000"/>
              </a:spcBef>
              <a:defRPr/>
            </a:pPr>
            <a:r>
              <a:rPr lang="ar-SA" sz="2000" b="1" u="sng" dirty="0"/>
              <a:t>ثانياً:</a:t>
            </a:r>
          </a:p>
          <a:p>
            <a:pPr>
              <a:spcBef>
                <a:spcPct val="50000"/>
              </a:spcBef>
              <a:defRPr/>
            </a:pPr>
            <a:r>
              <a:rPr lang="ar-SA" sz="2000" b="1" u="sng" dirty="0"/>
              <a:t>تعديل السلوك بتكوين عادات جديدة:</a:t>
            </a:r>
            <a:endParaRPr lang="en-US" sz="2000" b="1" u="sng" dirty="0"/>
          </a:p>
        </p:txBody>
      </p:sp>
      <p:sp>
        <p:nvSpPr>
          <p:cNvPr id="5" name="Text Box 5"/>
          <p:cNvSpPr txBox="1">
            <a:spLocks noChangeArrowheads="1"/>
          </p:cNvSpPr>
          <p:nvPr/>
        </p:nvSpPr>
        <p:spPr bwMode="auto">
          <a:xfrm>
            <a:off x="457200" y="1052736"/>
            <a:ext cx="3743325" cy="646331"/>
          </a:xfrm>
          <a:prstGeom prst="rect">
            <a:avLst/>
          </a:prstGeom>
          <a:solidFill>
            <a:schemeClr val="accent2">
              <a:lumMod val="60000"/>
              <a:lumOff val="4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spcBef>
                <a:spcPct val="50000"/>
              </a:spcBef>
              <a:defRPr/>
            </a:pPr>
            <a:r>
              <a:rPr lang="ar-JO" sz="3600" b="1" dirty="0"/>
              <a:t>التسلسل</a:t>
            </a:r>
            <a:endParaRPr lang="en-US" sz="36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نشاط: نظرية الذات/روجرز</a:t>
            </a:r>
          </a:p>
        </p:txBody>
      </p:sp>
      <p:sp>
        <p:nvSpPr>
          <p:cNvPr id="3" name="Content Placeholder 2"/>
          <p:cNvSpPr>
            <a:spLocks noGrp="1"/>
          </p:cNvSpPr>
          <p:nvPr>
            <p:ph idx="1"/>
          </p:nvPr>
        </p:nvSpPr>
        <p:spPr/>
        <p:txBody>
          <a:bodyPr/>
          <a:lstStyle/>
          <a:p>
            <a:r>
              <a:rPr lang="ar-JO" b="1" dirty="0"/>
              <a:t>تدارس مع مجموعتك </a:t>
            </a:r>
            <a:r>
              <a:rPr lang="ar-SA" b="1" dirty="0"/>
              <a:t>الجزء الخاص ب</a:t>
            </a:r>
            <a:r>
              <a:rPr lang="ar-JO" b="1" dirty="0"/>
              <a:t>كم من النشرة (1-2)</a:t>
            </a:r>
            <a:r>
              <a:rPr lang="ar-SA" b="1" dirty="0"/>
              <a:t>، </a:t>
            </a:r>
            <a:r>
              <a:rPr lang="ar-JO" b="1" dirty="0"/>
              <a:t>قم ب</a:t>
            </a:r>
            <a:r>
              <a:rPr lang="ar-SA" b="1" dirty="0"/>
              <a:t>وضع </a:t>
            </a:r>
            <a:r>
              <a:rPr lang="ar-JO" b="1" dirty="0"/>
              <a:t>أ</a:t>
            </a:r>
            <a:r>
              <a:rPr lang="ar-SA" b="1" dirty="0"/>
              <a:t>مثلة من الحياة الواقعية في المجتمع </a:t>
            </a:r>
            <a:r>
              <a:rPr lang="ar-JO" b="1" dirty="0"/>
              <a:t>أ</a:t>
            </a:r>
            <a:r>
              <a:rPr lang="ar-SA" b="1" dirty="0"/>
              <a:t>و المدرسة </a:t>
            </a:r>
            <a:r>
              <a:rPr lang="ar-JO" b="1" dirty="0"/>
              <a:t>أ</a:t>
            </a:r>
            <a:r>
              <a:rPr lang="ar-SA" b="1" dirty="0"/>
              <a:t>و الحالات التي </a:t>
            </a:r>
            <a:r>
              <a:rPr lang="ar-JO" b="1" dirty="0"/>
              <a:t>تتعاملون </a:t>
            </a:r>
            <a:r>
              <a:rPr lang="ar-SA" b="1" dirty="0"/>
              <a:t>معها</a:t>
            </a:r>
            <a:r>
              <a:rPr lang="ar-JO" b="1" dirty="0"/>
              <a:t>.</a:t>
            </a:r>
            <a:endParaRPr lang="en-US" dirty="0"/>
          </a:p>
          <a:p>
            <a:endParaRPr lang="ar-JO" dirty="0"/>
          </a:p>
        </p:txBody>
      </p:sp>
      <p:pic>
        <p:nvPicPr>
          <p:cNvPr id="4" name="Picture 2" descr="C:\Users\user1\Desktop\إرساء أخلاقيات العمل\huge_102_513147.jpg">
            <a:extLst>
              <a:ext uri="{FF2B5EF4-FFF2-40B4-BE49-F238E27FC236}">
                <a16:creationId xmlns:a16="http://schemas.microsoft.com/office/drawing/2014/main" xmlns="" id="{6636F747-91A0-4B37-971F-A002CEB1AD57}"/>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923422" y="3841667"/>
            <a:ext cx="3297155" cy="2514779"/>
          </a:xfrm>
          <a:prstGeom prst="rect">
            <a:avLst/>
          </a:prstGeom>
          <a:noFill/>
        </p:spPr>
      </p:pic>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147840957"/>
              </p:ext>
            </p:extLst>
          </p:nvPr>
        </p:nvGraphicFramePr>
        <p:xfrm>
          <a:off x="571472" y="2071678"/>
          <a:ext cx="8229600" cy="4506612"/>
        </p:xfrm>
        <a:graphic>
          <a:graphicData uri="http://schemas.openxmlformats.org/drawingml/2006/table">
            <a:tbl>
              <a:tblPr rtl="1" firstRow="1" bandRow="1">
                <a:tableStyleId>{5940675A-B579-460E-94D1-54222C63F5DA}</a:tableStyleId>
              </a:tblPr>
              <a:tblGrid>
                <a:gridCol w="1474806">
                  <a:extLst>
                    <a:ext uri="{9D8B030D-6E8A-4147-A177-3AD203B41FA5}">
                      <a16:colId xmlns:a16="http://schemas.microsoft.com/office/drawing/2014/main" xmlns="" val="20000"/>
                    </a:ext>
                  </a:extLst>
                </a:gridCol>
                <a:gridCol w="6754794">
                  <a:extLst>
                    <a:ext uri="{9D8B030D-6E8A-4147-A177-3AD203B41FA5}">
                      <a16:colId xmlns:a16="http://schemas.microsoft.com/office/drawing/2014/main" xmlns="" val="20001"/>
                    </a:ext>
                  </a:extLst>
                </a:gridCol>
              </a:tblGrid>
              <a:tr h="804359">
                <a:tc>
                  <a:txBody>
                    <a:bodyPr/>
                    <a:lstStyle/>
                    <a:p>
                      <a:pPr algn="r" rtl="1">
                        <a:spcAft>
                          <a:spcPts val="0"/>
                        </a:spcAft>
                      </a:pPr>
                      <a:r>
                        <a:rPr lang="ar-SA" sz="2000" dirty="0"/>
                        <a:t>الاسلوب</a:t>
                      </a:r>
                      <a:endParaRPr lang="en-US" sz="1800" dirty="0">
                        <a:latin typeface="Times New Roman"/>
                        <a:ea typeface="Times New Roman"/>
                      </a:endParaRPr>
                    </a:p>
                  </a:txBody>
                  <a:tcPr marL="68580" marR="68580" marT="0" marB="0"/>
                </a:tc>
                <a:tc>
                  <a:txBody>
                    <a:bodyPr/>
                    <a:lstStyle/>
                    <a:p>
                      <a:pPr algn="r" rtl="1">
                        <a:spcAft>
                          <a:spcPts val="0"/>
                        </a:spcAft>
                      </a:pPr>
                      <a:r>
                        <a:rPr lang="ar-SA" sz="2000" dirty="0"/>
                        <a:t>الحالة</a:t>
                      </a:r>
                      <a:endParaRPr lang="en-US" sz="1800" dirty="0">
                        <a:latin typeface="Times New Roman"/>
                        <a:ea typeface="Times New Roman"/>
                      </a:endParaRPr>
                    </a:p>
                  </a:txBody>
                  <a:tcPr marL="68580" marR="68580" marT="0" marB="0"/>
                </a:tc>
                <a:extLst>
                  <a:ext uri="{0D108BD9-81ED-4DB2-BD59-A6C34878D82A}">
                    <a16:rowId xmlns:a16="http://schemas.microsoft.com/office/drawing/2014/main" xmlns="" val="10000"/>
                  </a:ext>
                </a:extLst>
              </a:tr>
              <a:tr h="2313908">
                <a:tc>
                  <a:txBody>
                    <a:bodyPr/>
                    <a:lstStyle/>
                    <a:p>
                      <a:pPr algn="r" rtl="1">
                        <a:spcAft>
                          <a:spcPts val="0"/>
                        </a:spcAft>
                      </a:pPr>
                      <a:endParaRPr lang="en-US" sz="1800" dirty="0">
                        <a:latin typeface="Times New Roman"/>
                        <a:ea typeface="Times New Roman"/>
                      </a:endParaRPr>
                    </a:p>
                  </a:txBody>
                  <a:tcPr marL="68580" marR="68580" marT="0" marB="0"/>
                </a:tc>
                <a:tc>
                  <a:txBody>
                    <a:bodyPr/>
                    <a:lstStyle/>
                    <a:p>
                      <a:pPr algn="r" rtl="1">
                        <a:spcAft>
                          <a:spcPts val="0"/>
                        </a:spcAft>
                      </a:pPr>
                      <a:r>
                        <a:rPr lang="ar-SA" sz="2000" dirty="0"/>
                        <a:t>الطفل علي يدخل الصف بدون استئذان قام المرشد بتعليمه ذلك فبدأ بتوضيح ضرورة الاستئذان وكيفيته، ثم قام بتأدية السوك بنفسه امام الطفل ثم طلب منه القيام بالسلوك بنفس الطريقة التي اداها المرشد، ثم قام بالتعليق على اداء علي باعطاء تغذية راجعة راع من خلالها البدء بالتركيز على ما قام به بشكل مناسب ثم ذكر ما كان غير مناسب وانهى تعليقه بشيء قام به وكان مناسب، ثم تطلب منه ان يقوم بتأديه السلوك مرة اخرى على ان يدخل بعد سماع كلمة تفضل.</a:t>
                      </a:r>
                      <a:endParaRPr lang="en-US" sz="1800" dirty="0">
                        <a:latin typeface="Times New Roman"/>
                        <a:ea typeface="Times New Roman"/>
                      </a:endParaRPr>
                    </a:p>
                  </a:txBody>
                  <a:tcPr marL="68580" marR="68580" marT="0" marB="0"/>
                </a:tc>
                <a:extLst>
                  <a:ext uri="{0D108BD9-81ED-4DB2-BD59-A6C34878D82A}">
                    <a16:rowId xmlns:a16="http://schemas.microsoft.com/office/drawing/2014/main" xmlns="" val="10001"/>
                  </a:ext>
                </a:extLst>
              </a:tr>
              <a:tr h="1388345">
                <a:tc>
                  <a:txBody>
                    <a:bodyPr/>
                    <a:lstStyle/>
                    <a:p>
                      <a:pPr algn="r" rtl="1">
                        <a:spcAft>
                          <a:spcPts val="0"/>
                        </a:spcAft>
                      </a:pPr>
                      <a:endParaRPr lang="ar-SA" sz="1800" dirty="0">
                        <a:latin typeface="Times New Roman"/>
                        <a:ea typeface="Times New Roman"/>
                        <a:cs typeface="Arial"/>
                      </a:endParaRPr>
                    </a:p>
                  </a:txBody>
                  <a:tcPr marL="68580" marR="68580" marT="0" marB="0"/>
                </a:tc>
                <a:tc>
                  <a:txBody>
                    <a:bodyPr/>
                    <a:lstStyle/>
                    <a:p>
                      <a:pPr algn="r" rtl="1">
                        <a:spcAft>
                          <a:spcPts val="0"/>
                        </a:spcAft>
                      </a:pPr>
                      <a:r>
                        <a:rPr lang="ar-SA" sz="2000" dirty="0"/>
                        <a:t>ارادت الام تعليم طفلها المشي فقامت باستثمار خطوته بمحاولة الوقوف مستندا على الكرسي، ثم قامت بالطلب منه ان يتوجه اليها وكانت بعيدة عنه نصف متر، وبعد ان اتقن ذلك ابتعدت مسافة متر، وهكذا استمرت في اطالة المسافة بينها وبين الطفل الى ان اتقن المشي</a:t>
                      </a:r>
                      <a:endParaRPr lang="en-US" sz="1800" dirty="0">
                        <a:latin typeface="Times New Roman"/>
                        <a:ea typeface="Times New Roman"/>
                      </a:endParaRPr>
                    </a:p>
                  </a:txBody>
                  <a:tcPr marL="68580" marR="68580" marT="0" marB="0"/>
                </a:tc>
                <a:extLst>
                  <a:ext uri="{0D108BD9-81ED-4DB2-BD59-A6C34878D82A}">
                    <a16:rowId xmlns:a16="http://schemas.microsoft.com/office/drawing/2014/main" xmlns="" val="10002"/>
                  </a:ext>
                </a:extLst>
              </a:tr>
            </a:tbl>
          </a:graphicData>
        </a:graphic>
      </p:graphicFrame>
      <p:sp>
        <p:nvSpPr>
          <p:cNvPr id="5" name="Rectangle 4"/>
          <p:cNvSpPr/>
          <p:nvPr/>
        </p:nvSpPr>
        <p:spPr>
          <a:xfrm>
            <a:off x="766924" y="836712"/>
            <a:ext cx="8358246" cy="954107"/>
          </a:xfrm>
          <a:prstGeom prst="rect">
            <a:avLst/>
          </a:prstGeom>
        </p:spPr>
        <p:txBody>
          <a:bodyPr wrap="square">
            <a:spAutoFit/>
          </a:bodyPr>
          <a:lstStyle/>
          <a:p>
            <a:r>
              <a:rPr lang="ar-SA" sz="2800" b="1" dirty="0"/>
              <a:t>تدارس مع مجموعتك الحالات المذكورة في الجدول ادناه، حددوا الاسلوب الذي استخدم لعلاج السلوك غير المرغوب فيه.</a:t>
            </a:r>
            <a:endParaRPr lang="ar-JO" sz="2800" dirty="0"/>
          </a:p>
        </p:txBody>
      </p:sp>
      <p:sp>
        <p:nvSpPr>
          <p:cNvPr id="7" name="Rounded Rectangle 3">
            <a:extLst>
              <a:ext uri="{FF2B5EF4-FFF2-40B4-BE49-F238E27FC236}">
                <a16:creationId xmlns:a16="http://schemas.microsoft.com/office/drawing/2014/main" xmlns="" id="{219CCF58-5171-47FF-8A46-D056F99BA382}"/>
              </a:ext>
            </a:extLst>
          </p:cNvPr>
          <p:cNvSpPr/>
          <p:nvPr/>
        </p:nvSpPr>
        <p:spPr>
          <a:xfrm>
            <a:off x="7380313" y="2071678"/>
            <a:ext cx="1368152" cy="445366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p:stCondLst>
                                    <p:cond delay="0"/>
                                  </p:stCondLst>
                                  <p:childTnLst>
                                    <p:animEffect transition="out" filter="box(in)">
                                      <p:cBhvr>
                                        <p:cTn id="6" dur="500"/>
                                        <p:tgtEl>
                                          <p:spTgt spid="7"/>
                                        </p:tgtEl>
                                      </p:cBhvr>
                                    </p:animEffect>
                                    <p:set>
                                      <p:cBhvr>
                                        <p:cTn id="7"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5487888"/>
          </a:xfrm>
        </p:spPr>
        <p:txBody>
          <a:bodyPr>
            <a:noAutofit/>
          </a:bodyPr>
          <a:lstStyle/>
          <a:p>
            <a:pPr>
              <a:buNone/>
            </a:pPr>
            <a:r>
              <a:rPr lang="ar-SA" sz="2400" b="1" dirty="0"/>
              <a:t>خالد طالب في الصف السابع بعد مقابلته حيث انه كثير الاعتداء على زملائه، اراد المرشد تعليمه اسلوب توكيد الذات من خلال </a:t>
            </a:r>
            <a:r>
              <a:rPr lang="ar-JO" sz="2400" b="1" dirty="0"/>
              <a:t>أ</a:t>
            </a:r>
            <a:r>
              <a:rPr lang="ar-SA" sz="2400" b="1" dirty="0"/>
              <a:t>سلوب النمذجة،  ضع ومجموعتك حوارا بين المرشد وخالد حيث يعلمه مهارة توكيد الذات من خلال النمذجة</a:t>
            </a:r>
            <a:endParaRPr lang="en-US" sz="2400" dirty="0"/>
          </a:p>
          <a:p>
            <a:pPr>
              <a:buNone/>
            </a:pPr>
            <a:r>
              <a:rPr lang="ar-SA" sz="2400" dirty="0"/>
              <a:t>...................................................................................................................</a:t>
            </a:r>
            <a:endParaRPr lang="en-US" sz="2400" dirty="0"/>
          </a:p>
          <a:p>
            <a:pPr>
              <a:buNone/>
            </a:pPr>
            <a:r>
              <a:rPr lang="ar-SA" sz="2400" dirty="0"/>
              <a:t>...................................................................................................................</a:t>
            </a:r>
            <a:endParaRPr lang="en-US" sz="2400" dirty="0"/>
          </a:p>
          <a:p>
            <a:pPr>
              <a:buNone/>
            </a:pPr>
            <a:r>
              <a:rPr lang="ar-SA" sz="2400" dirty="0"/>
              <a:t>...................................................................................................................</a:t>
            </a:r>
            <a:endParaRPr lang="en-US" sz="2400" dirty="0"/>
          </a:p>
          <a:p>
            <a:pPr>
              <a:buNone/>
            </a:pPr>
            <a:r>
              <a:rPr lang="ar-SA" sz="2400" b="1" dirty="0"/>
              <a:t>فيصل طالب في الصف الرابع ال</a:t>
            </a:r>
            <a:r>
              <a:rPr lang="ar-JO" sz="2400" b="1" dirty="0"/>
              <a:t>أ</a:t>
            </a:r>
            <a:r>
              <a:rPr lang="ar-SA" sz="2400" b="1" dirty="0"/>
              <a:t>ساسي، لا يتقن عملية القسمة الطويلة، اراد المعلم تعليمه القسم</a:t>
            </a:r>
            <a:r>
              <a:rPr lang="ar-JO" sz="2400" b="1" dirty="0"/>
              <a:t>ة</a:t>
            </a:r>
            <a:r>
              <a:rPr lang="ar-SA" sz="2400" b="1" dirty="0"/>
              <a:t> من خلال اسلوب التشكيل، ضع ومجموعتك حوارا بين المعلم وفيصل حيث يعلمه القسمة من خلال اسلوب التشكيل</a:t>
            </a:r>
            <a:endParaRPr lang="en-US" sz="2400" dirty="0"/>
          </a:p>
          <a:p>
            <a:pPr>
              <a:buNone/>
            </a:pPr>
            <a:r>
              <a:rPr lang="ar-SA" sz="2400" dirty="0"/>
              <a:t>...................................................................................................................</a:t>
            </a:r>
            <a:endParaRPr lang="en-US" sz="2400" dirty="0"/>
          </a:p>
          <a:p>
            <a:pPr>
              <a:buNone/>
            </a:pPr>
            <a:r>
              <a:rPr lang="ar-SA" sz="2400" dirty="0"/>
              <a:t>...................................................................................................................</a:t>
            </a:r>
            <a:endParaRPr lang="en-US" sz="2400" dirty="0"/>
          </a:p>
          <a:p>
            <a:pPr>
              <a:buNone/>
            </a:pPr>
            <a:r>
              <a:rPr lang="ar-SA" sz="2400" dirty="0"/>
              <a:t>....................................................................................................................</a:t>
            </a:r>
            <a:endParaRPr lang="en-US" sz="2400" dirty="0"/>
          </a:p>
          <a:p>
            <a:pPr>
              <a:buNone/>
            </a:pPr>
            <a:endParaRPr lang="ar-JO" sz="2400"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5868144" y="1088910"/>
            <a:ext cx="2916237" cy="862013"/>
          </a:xfrm>
          <a:prstGeom prst="rect">
            <a:avLst/>
          </a:prstGeom>
          <a:noFill/>
          <a:ln w="76200">
            <a:solidFill>
              <a:schemeClr val="accent2">
                <a:lumMod val="40000"/>
                <a:lumOff val="60000"/>
              </a:schemeClr>
            </a:solidFill>
            <a:miter lim="800000"/>
            <a:headEnd/>
            <a:tailEnd/>
          </a:ln>
        </p:spPr>
        <p:txBody>
          <a:bodyPr>
            <a:spAutoFit/>
          </a:bodyPr>
          <a:lstStyle/>
          <a:p>
            <a:pPr algn="justLow">
              <a:spcBef>
                <a:spcPct val="50000"/>
              </a:spcBef>
              <a:defRPr/>
            </a:pPr>
            <a:r>
              <a:rPr lang="ar-SA" sz="2000" b="1" u="sng" dirty="0"/>
              <a:t>ثالثا :  </a:t>
            </a:r>
          </a:p>
          <a:p>
            <a:pPr algn="justLow">
              <a:spcBef>
                <a:spcPct val="50000"/>
              </a:spcBef>
              <a:defRPr/>
            </a:pPr>
            <a:r>
              <a:rPr lang="ar-SA" sz="2000" b="1" u="sng" dirty="0"/>
              <a:t>تقوية السلوك وصيانته :</a:t>
            </a:r>
            <a:endParaRPr lang="en-US" sz="2000" b="1" u="sng" dirty="0"/>
          </a:p>
        </p:txBody>
      </p:sp>
      <p:sp>
        <p:nvSpPr>
          <p:cNvPr id="48131" name="Text Box 4"/>
          <p:cNvSpPr txBox="1">
            <a:spLocks noChangeArrowheads="1"/>
          </p:cNvSpPr>
          <p:nvPr/>
        </p:nvSpPr>
        <p:spPr bwMode="auto">
          <a:xfrm>
            <a:off x="467519" y="3140968"/>
            <a:ext cx="8208962" cy="2062103"/>
          </a:xfrm>
          <a:prstGeom prst="rect">
            <a:avLst/>
          </a:prstGeom>
          <a:noFill/>
          <a:ln w="9525">
            <a:noFill/>
            <a:miter lim="800000"/>
            <a:headEnd/>
            <a:tailEnd/>
          </a:ln>
        </p:spPr>
        <p:txBody>
          <a:bodyPr>
            <a:spAutoFit/>
          </a:bodyPr>
          <a:lstStyle/>
          <a:p>
            <a:pPr>
              <a:spcBef>
                <a:spcPct val="50000"/>
              </a:spcBef>
              <a:defRPr/>
            </a:pPr>
            <a:r>
              <a:rPr lang="ar-SA" sz="3200" dirty="0"/>
              <a:t>لا يكفي من المعلم زيادة السلوك المرغوب او تكوينه او حذفه بل يجب ان يتابع السلوك الجيد ليصبح جزأ او صفة واضحة من خصائص شخصية الطفل العامة ويعد التعزيز الايجابي من انجع الاساليب لذلك حيث يؤدي الى ظهور الاستجابة وتقوية ظهورها .</a:t>
            </a:r>
            <a:endParaRPr lang="en-US" sz="3200" dirty="0"/>
          </a:p>
        </p:txBody>
      </p:sp>
      <p:sp>
        <p:nvSpPr>
          <p:cNvPr id="48132" name="Text Box 5"/>
          <p:cNvSpPr txBox="1">
            <a:spLocks noChangeArrowheads="1"/>
          </p:cNvSpPr>
          <p:nvPr/>
        </p:nvSpPr>
        <p:spPr bwMode="auto">
          <a:xfrm>
            <a:off x="899592" y="1196752"/>
            <a:ext cx="2519362" cy="646331"/>
          </a:xfrm>
          <a:prstGeom prst="rect">
            <a:avLst/>
          </a:prstGeom>
          <a:solidFill>
            <a:schemeClr val="accent2">
              <a:lumMod val="60000"/>
              <a:lumOff val="4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spcBef>
                <a:spcPct val="50000"/>
              </a:spcBef>
              <a:defRPr/>
            </a:pPr>
            <a:r>
              <a:rPr lang="ar-SA" sz="3600" b="1" dirty="0"/>
              <a:t>التعزيز الإيجابي</a:t>
            </a:r>
            <a:endParaRPr lang="en-US" sz="3600" b="1" dirty="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96684462"/>
              </p:ext>
            </p:extLst>
          </p:nvPr>
        </p:nvGraphicFramePr>
        <p:xfrm>
          <a:off x="107141" y="2204864"/>
          <a:ext cx="8929718" cy="4439920"/>
        </p:xfrm>
        <a:graphic>
          <a:graphicData uri="http://schemas.openxmlformats.org/drawingml/2006/table">
            <a:tbl>
              <a:tblPr rtl="1" firstRow="1" bandRow="1">
                <a:tableStyleId>{5C22544A-7EE6-4342-B048-85BDC9FD1C3A}</a:tableStyleId>
              </a:tblPr>
              <a:tblGrid>
                <a:gridCol w="7302870">
                  <a:extLst>
                    <a:ext uri="{9D8B030D-6E8A-4147-A177-3AD203B41FA5}">
                      <a16:colId xmlns:a16="http://schemas.microsoft.com/office/drawing/2014/main" xmlns="" val="20000"/>
                    </a:ext>
                  </a:extLst>
                </a:gridCol>
                <a:gridCol w="1626848">
                  <a:extLst>
                    <a:ext uri="{9D8B030D-6E8A-4147-A177-3AD203B41FA5}">
                      <a16:colId xmlns:a16="http://schemas.microsoft.com/office/drawing/2014/main" xmlns="" val="20001"/>
                    </a:ext>
                  </a:extLst>
                </a:gridCol>
              </a:tblGrid>
              <a:tr h="370840">
                <a:tc>
                  <a:txBody>
                    <a:bodyPr/>
                    <a:lstStyle/>
                    <a:p>
                      <a:pPr algn="ctr" rtl="1">
                        <a:spcAft>
                          <a:spcPts val="600"/>
                        </a:spcAft>
                      </a:pPr>
                      <a:r>
                        <a:rPr lang="ar-SA" sz="1600" b="1" dirty="0">
                          <a:latin typeface="Times New Roman"/>
                          <a:ea typeface="Times New Roman"/>
                          <a:cs typeface="Arial"/>
                        </a:rPr>
                        <a:t>التعريف</a:t>
                      </a:r>
                      <a:endParaRPr lang="en-US" sz="1600" dirty="0">
                        <a:latin typeface="Times New Roman"/>
                        <a:ea typeface="Times New Roman"/>
                      </a:endParaRPr>
                    </a:p>
                  </a:txBody>
                  <a:tcPr marL="68580" marR="68580" marT="0" marB="0"/>
                </a:tc>
                <a:tc>
                  <a:txBody>
                    <a:bodyPr/>
                    <a:lstStyle/>
                    <a:p>
                      <a:pPr algn="ctr" rtl="1">
                        <a:spcAft>
                          <a:spcPts val="0"/>
                        </a:spcAft>
                      </a:pPr>
                      <a:r>
                        <a:rPr lang="ar-SA" sz="1600" dirty="0">
                          <a:latin typeface="Times New Roman"/>
                          <a:ea typeface="Times New Roman"/>
                          <a:cs typeface="Arial"/>
                        </a:rPr>
                        <a:t>الاسلوب</a:t>
                      </a:r>
                      <a:endParaRPr lang="en-US" sz="1600" dirty="0">
                        <a:latin typeface="Times New Roman"/>
                        <a:ea typeface="Times New Roman"/>
                      </a:endParaRPr>
                    </a:p>
                  </a:txBody>
                  <a:tcPr marL="68580" marR="68580" marT="0" marB="0"/>
                </a:tc>
                <a:extLst>
                  <a:ext uri="{0D108BD9-81ED-4DB2-BD59-A6C34878D82A}">
                    <a16:rowId xmlns:a16="http://schemas.microsoft.com/office/drawing/2014/main" xmlns="" val="10000"/>
                  </a:ext>
                </a:extLst>
              </a:tr>
              <a:tr h="370840">
                <a:tc>
                  <a:txBody>
                    <a:bodyPr/>
                    <a:lstStyle/>
                    <a:p>
                      <a:pPr marL="96520" algn="justLow" rtl="1">
                        <a:spcAft>
                          <a:spcPts val="0"/>
                        </a:spcAft>
                      </a:pPr>
                      <a:r>
                        <a:rPr lang="ar-SA" sz="1800" dirty="0">
                          <a:latin typeface="Sakkal Majalla" panose="02000000000000000000" pitchFamily="2" charset="-78"/>
                          <a:ea typeface="Times New Roman"/>
                          <a:cs typeface="Sakkal Majalla" panose="02000000000000000000" pitchFamily="2" charset="-78"/>
                        </a:rPr>
                        <a:t>يؤدي الى ظهور الاستجابة وتقوية ظهورها .</a:t>
                      </a:r>
                      <a:endParaRPr lang="en-US" sz="1800" dirty="0">
                        <a:latin typeface="Sakkal Majalla" panose="02000000000000000000" pitchFamily="2" charset="-78"/>
                        <a:ea typeface="Times New Roman"/>
                        <a:cs typeface="Sakkal Majalla" panose="02000000000000000000" pitchFamily="2" charset="-78"/>
                      </a:endParaRPr>
                    </a:p>
                    <a:p>
                      <a:pPr algn="justLow" rtl="1">
                        <a:spcAft>
                          <a:spcPts val="0"/>
                        </a:spcAft>
                      </a:pPr>
                      <a:r>
                        <a:rPr lang="ar-SA" sz="1800" dirty="0">
                          <a:latin typeface="Sakkal Majalla" panose="02000000000000000000" pitchFamily="2" charset="-78"/>
                          <a:ea typeface="Times New Roman"/>
                          <a:cs typeface="Sakkal Majalla" panose="02000000000000000000" pitchFamily="2" charset="-78"/>
                        </a:rPr>
                        <a:t>ويمكن تقديمه من خلال تسأل الطفل عن نوع النشاط الذي يحب ان يمارسه، او ماذا سيشتري ان حصل على النقود، او ان تقوم بمراقبته وملاحظة الاشياء التي ينسجم بعملها ويتكرر فعله لها، او ان تحضر له معززات جديدة غير مألوفة وغير معروفة </a:t>
                      </a:r>
                      <a:endParaRPr lang="en-US" sz="1800" dirty="0">
                        <a:latin typeface="Sakkal Majalla" panose="02000000000000000000" pitchFamily="2" charset="-78"/>
                        <a:ea typeface="Times New Roman"/>
                        <a:cs typeface="Sakkal Majalla" panose="02000000000000000000" pitchFamily="2" charset="-78"/>
                      </a:endParaRPr>
                    </a:p>
                  </a:txBody>
                  <a:tcPr marL="68580" marR="68580" marT="0" marB="0" anchor="ctr"/>
                </a:tc>
                <a:tc>
                  <a:txBody>
                    <a:bodyPr/>
                    <a:lstStyle/>
                    <a:p>
                      <a:pPr algn="justLow" rtl="1">
                        <a:spcAft>
                          <a:spcPts val="0"/>
                        </a:spcAft>
                      </a:pPr>
                      <a:r>
                        <a:rPr lang="ar-SA" sz="1800" dirty="0">
                          <a:latin typeface="Sakkal Majalla" panose="02000000000000000000" pitchFamily="2" charset="-78"/>
                          <a:ea typeface="Times New Roman"/>
                          <a:cs typeface="Sakkal Majalla" panose="02000000000000000000" pitchFamily="2" charset="-78"/>
                        </a:rPr>
                        <a:t>التعزيز الايجابي</a:t>
                      </a:r>
                      <a:endParaRPr lang="en-US" sz="1800" dirty="0">
                        <a:latin typeface="Sakkal Majalla" panose="02000000000000000000" pitchFamily="2" charset="-78"/>
                        <a:ea typeface="Times New Roman"/>
                        <a:cs typeface="Sakkal Majalla" panose="02000000000000000000" pitchFamily="2" charset="-78"/>
                      </a:endParaRPr>
                    </a:p>
                  </a:txBody>
                  <a:tcPr marL="68580" marR="68580" marT="0" marB="0" anchor="ctr"/>
                </a:tc>
                <a:extLst>
                  <a:ext uri="{0D108BD9-81ED-4DB2-BD59-A6C34878D82A}">
                    <a16:rowId xmlns:a16="http://schemas.microsoft.com/office/drawing/2014/main" xmlns="" val="10001"/>
                  </a:ext>
                </a:extLst>
              </a:tr>
              <a:tr h="370840">
                <a:tc>
                  <a:txBody>
                    <a:bodyPr/>
                    <a:lstStyle/>
                    <a:p>
                      <a:pPr algn="r" rtl="1">
                        <a:spcAft>
                          <a:spcPts val="0"/>
                        </a:spcAft>
                      </a:pPr>
                      <a:r>
                        <a:rPr lang="ar-SA" sz="1800" dirty="0">
                          <a:latin typeface="Sakkal Majalla" panose="02000000000000000000" pitchFamily="2" charset="-78"/>
                          <a:ea typeface="Times New Roman"/>
                          <a:cs typeface="Sakkal Majalla" panose="02000000000000000000" pitchFamily="2" charset="-78"/>
                        </a:rPr>
                        <a:t>ويقصد بهذا الأسلوب تقديم كل المعززات التي تعمل على وقف حدوث الاستجابات غير المرغــوب فيها والتي تعمل على تقوية العلاقة بين المثير والاستجابة وهذا ما يميزه عن العقاب الذي يضعــــف العلاقة بين المثير والاستجابة</a:t>
                      </a:r>
                      <a:endParaRPr lang="en-US" sz="1800" dirty="0">
                        <a:latin typeface="Sakkal Majalla" panose="02000000000000000000" pitchFamily="2" charset="-78"/>
                        <a:ea typeface="Times New Roman"/>
                        <a:cs typeface="Sakkal Majalla" panose="02000000000000000000" pitchFamily="2" charset="-78"/>
                      </a:endParaRPr>
                    </a:p>
                    <a:p>
                      <a:pPr algn="just" rtl="1">
                        <a:spcAft>
                          <a:spcPts val="600"/>
                        </a:spcAft>
                      </a:pPr>
                      <a:r>
                        <a:rPr lang="ar-SA" sz="1800" dirty="0">
                          <a:latin typeface="Sakkal Majalla" panose="02000000000000000000" pitchFamily="2" charset="-78"/>
                          <a:ea typeface="Times New Roman"/>
                          <a:cs typeface="Sakkal Majalla" panose="02000000000000000000" pitchFamily="2" charset="-78"/>
                        </a:rPr>
                        <a:t>ويتمثل في :</a:t>
                      </a:r>
                      <a:endParaRPr lang="en-US" sz="1800" dirty="0">
                        <a:latin typeface="Sakkal Majalla" panose="02000000000000000000" pitchFamily="2" charset="-78"/>
                        <a:ea typeface="Times New Roman"/>
                        <a:cs typeface="Sakkal Majalla" panose="02000000000000000000" pitchFamily="2" charset="-78"/>
                      </a:endParaRPr>
                    </a:p>
                    <a:p>
                      <a:pPr algn="just" rtl="1">
                        <a:spcAft>
                          <a:spcPts val="600"/>
                        </a:spcAft>
                      </a:pPr>
                      <a:r>
                        <a:rPr lang="ar-SA" sz="1800" dirty="0">
                          <a:latin typeface="Sakkal Majalla" panose="02000000000000000000" pitchFamily="2" charset="-78"/>
                          <a:ea typeface="Times New Roman"/>
                          <a:cs typeface="Sakkal Majalla" panose="02000000000000000000" pitchFamily="2" charset="-78"/>
                        </a:rPr>
                        <a:t>أ  -  إزالة الأحداث المؤلمة ويقصد بذلك قيام الطفل بالتخلص من المواقف والإحداث المؤلمـــة أو  غير المرغوب فيها مثل تناول الدواء للتخلص من الألم .  إيقاف المنبه للتخلص من إزعاجه .</a:t>
                      </a:r>
                      <a:endParaRPr lang="en-US" sz="1800" dirty="0">
                        <a:latin typeface="Sakkal Majalla" panose="02000000000000000000" pitchFamily="2" charset="-78"/>
                        <a:ea typeface="Times New Roman"/>
                        <a:cs typeface="Sakkal Majalla" panose="02000000000000000000" pitchFamily="2" charset="-78"/>
                      </a:endParaRPr>
                    </a:p>
                    <a:p>
                      <a:pPr algn="just" rtl="1">
                        <a:spcAft>
                          <a:spcPts val="600"/>
                        </a:spcAft>
                      </a:pPr>
                      <a:r>
                        <a:rPr lang="ar-SA" sz="1800" dirty="0">
                          <a:latin typeface="Sakkal Majalla" panose="02000000000000000000" pitchFamily="2" charset="-78"/>
                          <a:ea typeface="Times New Roman"/>
                          <a:cs typeface="Sakkal Majalla" panose="02000000000000000000" pitchFamily="2" charset="-78"/>
                        </a:rPr>
                        <a:t>ب -  السلوك التجنبي ويقصد بذلك تلك الإجراءات التي تقوم بها الطفل تجنبـا  للاحداث المؤلمة التي يتوقع حدوثها، أي قبل وقوعها مثلا التحضير للامتحان تجنبا للفشـل، عدم تناول الاطعمة الفاسدة تجنبا للمرض،  اللعب بالكرة خارج البيت تجنبا للتكسير او الاتلاف.</a:t>
                      </a:r>
                      <a:endParaRPr lang="en-US" sz="1800" dirty="0">
                        <a:latin typeface="Sakkal Majalla" panose="02000000000000000000" pitchFamily="2" charset="-78"/>
                        <a:ea typeface="Times New Roman"/>
                        <a:cs typeface="Sakkal Majalla" panose="02000000000000000000" pitchFamily="2" charset="-78"/>
                      </a:endParaRPr>
                    </a:p>
                    <a:p>
                      <a:pPr algn="just" rtl="1">
                        <a:spcAft>
                          <a:spcPts val="600"/>
                        </a:spcAft>
                      </a:pPr>
                      <a:r>
                        <a:rPr lang="ar-SA" sz="1800" dirty="0">
                          <a:latin typeface="Sakkal Majalla" panose="02000000000000000000" pitchFamily="2" charset="-78"/>
                          <a:ea typeface="Times New Roman"/>
                          <a:cs typeface="Sakkal Majalla" panose="02000000000000000000" pitchFamily="2" charset="-78"/>
                        </a:rPr>
                        <a:t>ج -  السلوك الهروبي :  ويقصد به تلك الإجراءات التي يقوم بها الطفل هروبا من الاحداث المؤلمة التي يتقوقع حدوثها مثل ادعاء المرض هربا من الفشل في الامتحان، هرب الطفل من المنزل خشية العقاب.</a:t>
                      </a:r>
                      <a:endParaRPr lang="en-US" sz="1800" dirty="0">
                        <a:latin typeface="Sakkal Majalla" panose="02000000000000000000" pitchFamily="2" charset="-78"/>
                        <a:ea typeface="Times New Roman"/>
                        <a:cs typeface="Sakkal Majalla" panose="02000000000000000000" pitchFamily="2" charset="-78"/>
                      </a:endParaRPr>
                    </a:p>
                  </a:txBody>
                  <a:tcPr marL="68580" marR="68580" marT="0" marB="0" anchor="ctr"/>
                </a:tc>
                <a:tc>
                  <a:txBody>
                    <a:bodyPr/>
                    <a:lstStyle/>
                    <a:p>
                      <a:pPr algn="r" rtl="1">
                        <a:spcAft>
                          <a:spcPts val="0"/>
                        </a:spcAft>
                      </a:pPr>
                      <a:r>
                        <a:rPr lang="ar-SA" sz="1800" dirty="0">
                          <a:latin typeface="Sakkal Majalla" panose="02000000000000000000" pitchFamily="2" charset="-78"/>
                          <a:ea typeface="Times New Roman"/>
                          <a:cs typeface="Sakkal Majalla" panose="02000000000000000000" pitchFamily="2" charset="-78"/>
                        </a:rPr>
                        <a:t>التعزيز السلبي</a:t>
                      </a:r>
                      <a:r>
                        <a:rPr lang="ar-SA" sz="1800" b="1" dirty="0">
                          <a:latin typeface="Sakkal Majalla" panose="02000000000000000000" pitchFamily="2" charset="-78"/>
                          <a:ea typeface="Times New Roman"/>
                          <a:cs typeface="Sakkal Majalla" panose="02000000000000000000" pitchFamily="2" charset="-78"/>
                        </a:rPr>
                        <a:t> </a:t>
                      </a:r>
                      <a:endParaRPr lang="en-US" sz="1800" dirty="0">
                        <a:latin typeface="Sakkal Majalla" panose="02000000000000000000" pitchFamily="2" charset="-78"/>
                        <a:ea typeface="Times New Roman"/>
                        <a:cs typeface="Sakkal Majalla" panose="02000000000000000000" pitchFamily="2" charset="-78"/>
                      </a:endParaRPr>
                    </a:p>
                  </a:txBody>
                  <a:tcPr marL="68580" marR="68580" marT="0" marB="0" anchor="ctr"/>
                </a:tc>
                <a:extLst>
                  <a:ext uri="{0D108BD9-81ED-4DB2-BD59-A6C34878D82A}">
                    <a16:rowId xmlns:a16="http://schemas.microsoft.com/office/drawing/2014/main" xmlns="" val="10002"/>
                  </a:ext>
                </a:extLst>
              </a:tr>
            </a:tbl>
          </a:graphicData>
        </a:graphic>
      </p:graphicFrame>
      <p:sp>
        <p:nvSpPr>
          <p:cNvPr id="3" name="Rectangle 2"/>
          <p:cNvSpPr/>
          <p:nvPr/>
        </p:nvSpPr>
        <p:spPr>
          <a:xfrm>
            <a:off x="0" y="836712"/>
            <a:ext cx="9144000" cy="1200329"/>
          </a:xfrm>
          <a:prstGeom prst="rect">
            <a:avLst/>
          </a:prstGeom>
        </p:spPr>
        <p:txBody>
          <a:bodyPr wrap="square">
            <a:spAutoFit/>
          </a:bodyPr>
          <a:lstStyle/>
          <a:p>
            <a:pPr marL="87313" lvl="2" algn="just" fontAlgn="base">
              <a:spcBef>
                <a:spcPct val="0"/>
              </a:spcBef>
              <a:spcAft>
                <a:spcPct val="0"/>
              </a:spcAft>
            </a:pPr>
            <a:r>
              <a:rPr kumimoji="0" lang="ar-JO" sz="2400" i="0" u="none" strike="noStrike" cap="none" normalizeH="0" baseline="0" dirty="0">
                <a:ln>
                  <a:noFill/>
                </a:ln>
                <a:solidFill>
                  <a:schemeClr val="tx1"/>
                </a:solidFill>
                <a:effectLst/>
                <a:latin typeface="Arial" pitchFamily="34" charset="0"/>
                <a:ea typeface="Times New Roman" pitchFamily="18" charset="0"/>
                <a:cs typeface="Arial" pitchFamily="34" charset="0"/>
              </a:rPr>
              <a:t>نشاط: تدارس مع مجموعتك </a:t>
            </a:r>
            <a:r>
              <a:rPr kumimoji="0" lang="ar-SA" sz="2400" i="0" u="none" strike="noStrike" cap="none" normalizeH="0" baseline="0" dirty="0">
                <a:ln>
                  <a:noFill/>
                </a:ln>
                <a:solidFill>
                  <a:schemeClr val="tx1"/>
                </a:solidFill>
                <a:effectLst/>
                <a:latin typeface="Arial" pitchFamily="34" charset="0"/>
                <a:ea typeface="Times New Roman" pitchFamily="18" charset="0"/>
                <a:cs typeface="Arial" pitchFamily="34" charset="0"/>
              </a:rPr>
              <a:t>القصاصات الورقية </a:t>
            </a:r>
            <a:r>
              <a:rPr kumimoji="0" lang="ar-JO" sz="2400" i="0" u="none" strike="noStrike" cap="none" normalizeH="0" baseline="0" dirty="0">
                <a:ln>
                  <a:noFill/>
                </a:ln>
                <a:solidFill>
                  <a:schemeClr val="tx1"/>
                </a:solidFill>
                <a:effectLst/>
                <a:latin typeface="Arial" pitchFamily="34" charset="0"/>
                <a:ea typeface="Times New Roman" pitchFamily="18" charset="0"/>
                <a:cs typeface="Arial" pitchFamily="34" charset="0"/>
              </a:rPr>
              <a:t>حيث </a:t>
            </a:r>
            <a:r>
              <a:rPr kumimoji="0" lang="ar-SA" sz="2400" i="0" u="none" strike="noStrike" cap="none" normalizeH="0" baseline="0" dirty="0">
                <a:ln>
                  <a:noFill/>
                </a:ln>
                <a:solidFill>
                  <a:schemeClr val="tx1"/>
                </a:solidFill>
                <a:effectLst/>
                <a:latin typeface="Arial" pitchFamily="34" charset="0"/>
                <a:ea typeface="Times New Roman" pitchFamily="18" charset="0"/>
                <a:cs typeface="Arial" pitchFamily="34" charset="0"/>
              </a:rPr>
              <a:t>تتضمن في كل منها تعريفا وقصاصات </a:t>
            </a:r>
            <a:r>
              <a:rPr lang="ar-JO" sz="2400" dirty="0">
                <a:latin typeface="Arial" pitchFamily="34" charset="0"/>
                <a:ea typeface="Times New Roman" pitchFamily="18" charset="0"/>
                <a:cs typeface="Arial" pitchFamily="34" charset="0"/>
              </a:rPr>
              <a:t>أ</a:t>
            </a:r>
            <a:r>
              <a:rPr kumimoji="0" lang="ar-SA" sz="2400" i="0" u="none" strike="noStrike" cap="none" normalizeH="0" baseline="0" dirty="0">
                <a:ln>
                  <a:noFill/>
                </a:ln>
                <a:solidFill>
                  <a:schemeClr val="tx1"/>
                </a:solidFill>
                <a:effectLst/>
                <a:latin typeface="Arial" pitchFamily="34" charset="0"/>
                <a:ea typeface="Times New Roman" pitchFamily="18" charset="0"/>
                <a:cs typeface="Arial" pitchFamily="34" charset="0"/>
              </a:rPr>
              <a:t>خرى تتضمن </a:t>
            </a:r>
            <a:r>
              <a:rPr lang="ar-JO" sz="2400" dirty="0">
                <a:latin typeface="Arial" pitchFamily="34" charset="0"/>
                <a:ea typeface="Times New Roman" pitchFamily="18" charset="0"/>
                <a:cs typeface="Arial" pitchFamily="34" charset="0"/>
              </a:rPr>
              <a:t>أ</a:t>
            </a:r>
            <a:r>
              <a:rPr kumimoji="0" lang="ar-SA" sz="2400" i="0" u="none" strike="noStrike" cap="none" normalizeH="0" baseline="0" dirty="0">
                <a:ln>
                  <a:noFill/>
                </a:ln>
                <a:solidFill>
                  <a:schemeClr val="tx1"/>
                </a:solidFill>
                <a:effectLst/>
                <a:latin typeface="Arial" pitchFamily="34" charset="0"/>
                <a:ea typeface="Times New Roman" pitchFamily="18" charset="0"/>
                <a:cs typeface="Arial" pitchFamily="34" charset="0"/>
              </a:rPr>
              <a:t>سلوبا </a:t>
            </a:r>
            <a:r>
              <a:rPr kumimoji="0" lang="ar-JO" sz="2400" i="0" u="none" strike="noStrike" cap="none" normalizeH="0" baseline="0" dirty="0">
                <a:ln>
                  <a:noFill/>
                </a:ln>
                <a:solidFill>
                  <a:schemeClr val="tx1"/>
                </a:solidFill>
                <a:effectLst/>
                <a:latin typeface="Arial" pitchFamily="34" charset="0"/>
                <a:ea typeface="Times New Roman" pitchFamily="18" charset="0"/>
                <a:cs typeface="Arial" pitchFamily="34" charset="0"/>
              </a:rPr>
              <a:t>من </a:t>
            </a:r>
            <a:r>
              <a:rPr lang="ar-JO" sz="2400" dirty="0">
                <a:latin typeface="Arial" pitchFamily="34" charset="0"/>
                <a:ea typeface="Times New Roman" pitchFamily="18" charset="0"/>
                <a:cs typeface="Arial" pitchFamily="34" charset="0"/>
              </a:rPr>
              <a:t>أ</a:t>
            </a:r>
            <a:r>
              <a:rPr kumimoji="0" lang="ar-JO" sz="2400" i="0" u="none" strike="noStrike" cap="none" normalizeH="0" baseline="0" dirty="0">
                <a:ln>
                  <a:noFill/>
                </a:ln>
                <a:solidFill>
                  <a:schemeClr val="tx1"/>
                </a:solidFill>
                <a:effectLst/>
                <a:latin typeface="Arial" pitchFamily="34" charset="0"/>
                <a:ea typeface="Times New Roman" pitchFamily="18" charset="0"/>
                <a:cs typeface="Arial" pitchFamily="34" charset="0"/>
              </a:rPr>
              <a:t>ساليب تعديل السلوك</a:t>
            </a:r>
            <a:r>
              <a:rPr kumimoji="0" lang="ar-SA" sz="2400" i="0" u="none" strike="noStrike" cap="none" normalizeH="0" baseline="0" dirty="0">
                <a:ln>
                  <a:noFill/>
                </a:ln>
                <a:solidFill>
                  <a:schemeClr val="tx1"/>
                </a:solidFill>
                <a:effectLst/>
                <a:latin typeface="Arial" pitchFamily="34" charset="0"/>
                <a:ea typeface="Times New Roman" pitchFamily="18" charset="0"/>
                <a:cs typeface="Arial" pitchFamily="34" charset="0"/>
              </a:rPr>
              <a:t>، المطلوب كمجموعات تدارسوا التعريفات وعلى ورقة اللوح القلاب قم بالصاق كل </a:t>
            </a:r>
            <a:r>
              <a:rPr lang="ar-JO" sz="2400" dirty="0">
                <a:latin typeface="Arial" pitchFamily="34" charset="0"/>
                <a:ea typeface="Times New Roman" pitchFamily="18" charset="0"/>
                <a:cs typeface="Arial" pitchFamily="34" charset="0"/>
              </a:rPr>
              <a:t>أ</a:t>
            </a:r>
            <a:r>
              <a:rPr kumimoji="0" lang="ar-SA" sz="2400" i="0" u="none" strike="noStrike" cap="none" normalizeH="0" baseline="0" dirty="0">
                <a:ln>
                  <a:noFill/>
                </a:ln>
                <a:solidFill>
                  <a:schemeClr val="tx1"/>
                </a:solidFill>
                <a:effectLst/>
                <a:latin typeface="Arial" pitchFamily="34" charset="0"/>
                <a:ea typeface="Times New Roman" pitchFamily="18" charset="0"/>
                <a:cs typeface="Arial" pitchFamily="34" charset="0"/>
              </a:rPr>
              <a:t>سلوب </a:t>
            </a:r>
            <a:r>
              <a:rPr lang="ar-JO" sz="2400" dirty="0">
                <a:latin typeface="Arial" pitchFamily="34" charset="0"/>
                <a:ea typeface="Times New Roman" pitchFamily="18" charset="0"/>
                <a:cs typeface="Arial" pitchFamily="34" charset="0"/>
              </a:rPr>
              <a:t>إ</a:t>
            </a:r>
            <a:r>
              <a:rPr kumimoji="0" lang="ar-SA" sz="2400" i="0" u="none" strike="noStrike" cap="none" normalizeH="0" baseline="0" dirty="0">
                <a:ln>
                  <a:noFill/>
                </a:ln>
                <a:solidFill>
                  <a:schemeClr val="tx1"/>
                </a:solidFill>
                <a:effectLst/>
                <a:latin typeface="Arial" pitchFamily="34" charset="0"/>
                <a:ea typeface="Times New Roman" pitchFamily="18" charset="0"/>
                <a:cs typeface="Arial" pitchFamily="34" charset="0"/>
              </a:rPr>
              <a:t>زاء التعريف الذي يمثله</a:t>
            </a:r>
            <a:endParaRPr kumimoji="0" lang="ar-SA" sz="320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6084168" y="851273"/>
            <a:ext cx="2916237" cy="862013"/>
          </a:xfrm>
          <a:prstGeom prst="rect">
            <a:avLst/>
          </a:prstGeom>
          <a:noFill/>
          <a:ln w="76200">
            <a:solidFill>
              <a:schemeClr val="accent2">
                <a:lumMod val="40000"/>
                <a:lumOff val="60000"/>
              </a:schemeClr>
            </a:solidFill>
            <a:miter lim="800000"/>
            <a:headEnd/>
            <a:tailEnd/>
          </a:ln>
        </p:spPr>
        <p:txBody>
          <a:bodyPr>
            <a:spAutoFit/>
          </a:bodyPr>
          <a:lstStyle/>
          <a:p>
            <a:pPr algn="justLow">
              <a:spcBef>
                <a:spcPct val="50000"/>
              </a:spcBef>
              <a:defRPr/>
            </a:pPr>
            <a:r>
              <a:rPr lang="ar-SA" sz="2000" b="1" u="sng" dirty="0"/>
              <a:t>ثالثا :  </a:t>
            </a:r>
          </a:p>
          <a:p>
            <a:pPr algn="justLow">
              <a:spcBef>
                <a:spcPct val="50000"/>
              </a:spcBef>
              <a:defRPr/>
            </a:pPr>
            <a:r>
              <a:rPr lang="ar-SA" sz="2000" b="1" u="sng" dirty="0"/>
              <a:t>تقوية السلوك وصيانته :</a:t>
            </a:r>
            <a:endParaRPr lang="en-US" sz="2000" b="1" u="sng" dirty="0"/>
          </a:p>
        </p:txBody>
      </p:sp>
      <p:sp>
        <p:nvSpPr>
          <p:cNvPr id="49155" name="Text Box 3"/>
          <p:cNvSpPr txBox="1">
            <a:spLocks noChangeArrowheads="1"/>
          </p:cNvSpPr>
          <p:nvPr/>
        </p:nvSpPr>
        <p:spPr bwMode="auto">
          <a:xfrm>
            <a:off x="251520" y="2348880"/>
            <a:ext cx="8748885" cy="3323987"/>
          </a:xfrm>
          <a:prstGeom prst="rect">
            <a:avLst/>
          </a:prstGeom>
          <a:noFill/>
          <a:ln w="9525">
            <a:noFill/>
            <a:miter lim="800000"/>
            <a:headEnd/>
            <a:tailEnd/>
          </a:ln>
        </p:spPr>
        <p:txBody>
          <a:bodyPr wrap="square">
            <a:spAutoFit/>
          </a:bodyPr>
          <a:lstStyle/>
          <a:p>
            <a:pPr marL="457200" indent="-457200" algn="just">
              <a:buFont typeface="Arial" panose="020B0604020202020204" pitchFamily="34" charset="0"/>
              <a:buChar char="•"/>
            </a:pPr>
            <a:r>
              <a:rPr lang="ar-SA" sz="2800" dirty="0">
                <a:latin typeface="Sakkal Majalla" panose="02000000000000000000" pitchFamily="2" charset="-78"/>
                <a:cs typeface="Sakkal Majalla" panose="02000000000000000000" pitchFamily="2" charset="-78"/>
              </a:rPr>
              <a:t>يؤدي </a:t>
            </a:r>
            <a:r>
              <a:rPr lang="ar-JO" sz="2800" dirty="0">
                <a:latin typeface="Sakkal Majalla" panose="02000000000000000000" pitchFamily="2" charset="-78"/>
                <a:cs typeface="Sakkal Majalla" panose="02000000000000000000" pitchFamily="2" charset="-78"/>
              </a:rPr>
              <a:t>إ</a:t>
            </a:r>
            <a:r>
              <a:rPr lang="ar-SA" sz="2800" dirty="0">
                <a:latin typeface="Sakkal Majalla" panose="02000000000000000000" pitchFamily="2" charset="-78"/>
                <a:cs typeface="Sakkal Majalla" panose="02000000000000000000" pitchFamily="2" charset="-78"/>
              </a:rPr>
              <a:t>لى ظهور الاستجابة وتقوية ظهورها .</a:t>
            </a:r>
            <a:endParaRPr lang="en-US" sz="2800" dirty="0">
              <a:latin typeface="Sakkal Majalla" panose="02000000000000000000" pitchFamily="2" charset="-78"/>
              <a:cs typeface="Sakkal Majalla" panose="02000000000000000000" pitchFamily="2" charset="-78"/>
            </a:endParaRPr>
          </a:p>
          <a:p>
            <a:pPr marL="457200" indent="-457200" algn="just">
              <a:buFont typeface="Arial" panose="020B0604020202020204" pitchFamily="34" charset="0"/>
              <a:buChar char="•"/>
            </a:pPr>
            <a:r>
              <a:rPr lang="ar-SA" sz="2800" dirty="0">
                <a:latin typeface="Sakkal Majalla" panose="02000000000000000000" pitchFamily="2" charset="-78"/>
                <a:ea typeface="Times New Roman"/>
                <a:cs typeface="Sakkal Majalla" panose="02000000000000000000" pitchFamily="2" charset="-78"/>
              </a:rPr>
              <a:t>ويمكن تقديمه من خلال تسأل الطفل عن نوع النشاط الذي يحب ان يمارسه، او ماذا سيشتري </a:t>
            </a:r>
            <a:r>
              <a:rPr lang="ar-JO" sz="2800" dirty="0">
                <a:latin typeface="Sakkal Majalla" panose="02000000000000000000" pitchFamily="2" charset="-78"/>
                <a:ea typeface="Times New Roman"/>
                <a:cs typeface="Sakkal Majalla" panose="02000000000000000000" pitchFamily="2" charset="-78"/>
              </a:rPr>
              <a:t>أ</a:t>
            </a:r>
            <a:r>
              <a:rPr lang="ar-SA" sz="2800" dirty="0">
                <a:latin typeface="Sakkal Majalla" panose="02000000000000000000" pitchFamily="2" charset="-78"/>
                <a:ea typeface="Times New Roman"/>
                <a:cs typeface="Sakkal Majalla" panose="02000000000000000000" pitchFamily="2" charset="-78"/>
              </a:rPr>
              <a:t>ن حصل على النقود، </a:t>
            </a:r>
            <a:r>
              <a:rPr lang="ar-JO" sz="2800" dirty="0">
                <a:latin typeface="Sakkal Majalla" panose="02000000000000000000" pitchFamily="2" charset="-78"/>
                <a:ea typeface="Times New Roman"/>
                <a:cs typeface="Sakkal Majalla" panose="02000000000000000000" pitchFamily="2" charset="-78"/>
              </a:rPr>
              <a:t>أ</a:t>
            </a:r>
            <a:r>
              <a:rPr lang="ar-SA" sz="2800" dirty="0">
                <a:latin typeface="Sakkal Majalla" panose="02000000000000000000" pitchFamily="2" charset="-78"/>
                <a:ea typeface="Times New Roman"/>
                <a:cs typeface="Sakkal Majalla" panose="02000000000000000000" pitchFamily="2" charset="-78"/>
              </a:rPr>
              <a:t>و </a:t>
            </a:r>
            <a:r>
              <a:rPr lang="ar-JO" sz="2800" dirty="0">
                <a:latin typeface="Sakkal Majalla" panose="02000000000000000000" pitchFamily="2" charset="-78"/>
                <a:ea typeface="Times New Roman"/>
                <a:cs typeface="Sakkal Majalla" panose="02000000000000000000" pitchFamily="2" charset="-78"/>
              </a:rPr>
              <a:t>أ</a:t>
            </a:r>
            <a:r>
              <a:rPr lang="ar-SA" sz="2800" dirty="0">
                <a:latin typeface="Sakkal Majalla" panose="02000000000000000000" pitchFamily="2" charset="-78"/>
                <a:ea typeface="Times New Roman"/>
                <a:cs typeface="Sakkal Majalla" panose="02000000000000000000" pitchFamily="2" charset="-78"/>
              </a:rPr>
              <a:t>ن تقوم بمراقبته وملاحظة ال</a:t>
            </a:r>
            <a:r>
              <a:rPr lang="ar-JO" sz="2800" dirty="0">
                <a:latin typeface="Sakkal Majalla" panose="02000000000000000000" pitchFamily="2" charset="-78"/>
                <a:ea typeface="Times New Roman"/>
                <a:cs typeface="Sakkal Majalla" panose="02000000000000000000" pitchFamily="2" charset="-78"/>
              </a:rPr>
              <a:t>أ</a:t>
            </a:r>
            <a:r>
              <a:rPr lang="ar-SA" sz="2800" dirty="0">
                <a:latin typeface="Sakkal Majalla" panose="02000000000000000000" pitchFamily="2" charset="-78"/>
                <a:ea typeface="Times New Roman"/>
                <a:cs typeface="Sakkal Majalla" panose="02000000000000000000" pitchFamily="2" charset="-78"/>
              </a:rPr>
              <a:t>شياء التي ينسجم بعملها ويتكرر فعله لها، او ان تحضر له معززات جديدة غير مألوفة وغير معروفة </a:t>
            </a:r>
            <a:endParaRPr lang="en-US" sz="2800" dirty="0">
              <a:latin typeface="Sakkal Majalla" panose="02000000000000000000" pitchFamily="2" charset="-78"/>
              <a:ea typeface="Times New Roman"/>
              <a:cs typeface="Sakkal Majalla" panose="02000000000000000000" pitchFamily="2" charset="-78"/>
            </a:endParaRPr>
          </a:p>
          <a:p>
            <a:pPr marL="457200" indent="-457200" algn="just">
              <a:spcBef>
                <a:spcPct val="50000"/>
              </a:spcBef>
              <a:buFont typeface="Arial" panose="020B0604020202020204" pitchFamily="34" charset="0"/>
              <a:buChar char="•"/>
              <a:defRPr/>
            </a:pPr>
            <a:r>
              <a:rPr lang="ar-SA" sz="2800" dirty="0">
                <a:latin typeface="Sakkal Majalla" panose="02000000000000000000" pitchFamily="2" charset="-78"/>
                <a:cs typeface="Sakkal Majalla" panose="02000000000000000000" pitchFamily="2" charset="-78"/>
              </a:rPr>
              <a:t>تتنوع المعززات المستخدمة اوليه وثانوية ،  طبيعية وصناعية ،  ايجابية وسلبية ،  معــــــززات اجتماعية ،  معززات مادية ،  رمزية ،  نشاطية ،  غذائية . </a:t>
            </a:r>
            <a:endParaRPr lang="en-US" sz="2800" dirty="0">
              <a:latin typeface="Sakkal Majalla" panose="02000000000000000000" pitchFamily="2" charset="-78"/>
              <a:cs typeface="Sakkal Majalla" panose="02000000000000000000" pitchFamily="2" charset="-78"/>
            </a:endParaRPr>
          </a:p>
        </p:txBody>
      </p:sp>
      <p:sp>
        <p:nvSpPr>
          <p:cNvPr id="49156" name="Text Box 4"/>
          <p:cNvSpPr txBox="1">
            <a:spLocks noChangeArrowheads="1"/>
          </p:cNvSpPr>
          <p:nvPr/>
        </p:nvSpPr>
        <p:spPr bwMode="auto">
          <a:xfrm>
            <a:off x="395536" y="959115"/>
            <a:ext cx="2519362" cy="646331"/>
          </a:xfrm>
          <a:prstGeom prst="rect">
            <a:avLst/>
          </a:prstGeom>
          <a:solidFill>
            <a:schemeClr val="accent2">
              <a:lumMod val="60000"/>
              <a:lumOff val="4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spcBef>
                <a:spcPct val="50000"/>
              </a:spcBef>
              <a:defRPr/>
            </a:pPr>
            <a:r>
              <a:rPr lang="ar-SA" sz="3600" b="1" dirty="0"/>
              <a:t>التعزيز الإيجابي</a:t>
            </a:r>
            <a:endParaRPr lang="en-US" sz="3600" b="1" dirty="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5985387" y="1243666"/>
            <a:ext cx="2916237" cy="862013"/>
          </a:xfrm>
          <a:prstGeom prst="rect">
            <a:avLst/>
          </a:prstGeom>
          <a:noFill/>
          <a:ln w="76200">
            <a:solidFill>
              <a:schemeClr val="accent2">
                <a:lumMod val="40000"/>
                <a:lumOff val="60000"/>
              </a:schemeClr>
            </a:solidFill>
            <a:miter lim="800000"/>
            <a:headEnd/>
            <a:tailEnd/>
          </a:ln>
        </p:spPr>
        <p:txBody>
          <a:bodyPr>
            <a:spAutoFit/>
          </a:bodyPr>
          <a:lstStyle/>
          <a:p>
            <a:pPr algn="justLow">
              <a:spcBef>
                <a:spcPct val="50000"/>
              </a:spcBef>
              <a:defRPr/>
            </a:pPr>
            <a:r>
              <a:rPr lang="ar-SA" sz="2000" b="1" u="sng" dirty="0"/>
              <a:t>ثالثا :  </a:t>
            </a:r>
          </a:p>
          <a:p>
            <a:pPr algn="justLow">
              <a:spcBef>
                <a:spcPct val="50000"/>
              </a:spcBef>
              <a:defRPr/>
            </a:pPr>
            <a:r>
              <a:rPr lang="ar-SA" sz="2000" b="1" u="sng" dirty="0"/>
              <a:t>تقوية السلوك وصيانته :</a:t>
            </a:r>
            <a:endParaRPr lang="en-US" sz="2000" b="1" u="sng" dirty="0"/>
          </a:p>
        </p:txBody>
      </p:sp>
      <p:sp>
        <p:nvSpPr>
          <p:cNvPr id="50179" name="Text Box 3"/>
          <p:cNvSpPr txBox="1">
            <a:spLocks noChangeArrowheads="1"/>
          </p:cNvSpPr>
          <p:nvPr/>
        </p:nvSpPr>
        <p:spPr bwMode="auto">
          <a:xfrm>
            <a:off x="827584" y="3284984"/>
            <a:ext cx="7848575" cy="1754326"/>
          </a:xfrm>
          <a:prstGeom prst="rect">
            <a:avLst/>
          </a:prstGeom>
          <a:noFill/>
          <a:ln w="9525">
            <a:noFill/>
            <a:miter lim="800000"/>
            <a:headEnd/>
            <a:tailEnd/>
          </a:ln>
        </p:spPr>
        <p:txBody>
          <a:bodyPr wrap="square">
            <a:spAutoFit/>
          </a:bodyPr>
          <a:lstStyle/>
          <a:p>
            <a:pPr algn="just">
              <a:spcBef>
                <a:spcPct val="50000"/>
              </a:spcBef>
              <a:defRPr/>
            </a:pPr>
            <a:r>
              <a:rPr lang="ar-SA" sz="3600" dirty="0"/>
              <a:t>ولتحديد المعزز المناسب يجـــــب ان نراعي ان لكل فرد عالمه الخاص وهو شخصيه متفرده، وهناك عدة طرق يمكن استخدامها لتحديـد المعزز المناسب</a:t>
            </a:r>
            <a:endParaRPr lang="en-US" sz="3600" dirty="0"/>
          </a:p>
        </p:txBody>
      </p:sp>
      <p:sp>
        <p:nvSpPr>
          <p:cNvPr id="50180" name="Text Box 4"/>
          <p:cNvSpPr txBox="1">
            <a:spLocks noChangeArrowheads="1"/>
          </p:cNvSpPr>
          <p:nvPr/>
        </p:nvSpPr>
        <p:spPr bwMode="auto">
          <a:xfrm>
            <a:off x="683568" y="1351508"/>
            <a:ext cx="2519362" cy="646331"/>
          </a:xfrm>
          <a:prstGeom prst="rect">
            <a:avLst/>
          </a:prstGeom>
          <a:solidFill>
            <a:schemeClr val="accent2">
              <a:lumMod val="60000"/>
              <a:lumOff val="4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spcBef>
                <a:spcPct val="50000"/>
              </a:spcBef>
              <a:defRPr/>
            </a:pPr>
            <a:r>
              <a:rPr lang="ar-SA" sz="3600" b="1" dirty="0"/>
              <a:t>التعزيز الإيجابي</a:t>
            </a:r>
            <a:endParaRPr lang="en-US" sz="3600" b="1" dirty="0"/>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6085088" y="944894"/>
            <a:ext cx="2916237" cy="862013"/>
          </a:xfrm>
          <a:prstGeom prst="rect">
            <a:avLst/>
          </a:prstGeom>
          <a:noFill/>
          <a:ln w="76200">
            <a:solidFill>
              <a:schemeClr val="accent2">
                <a:lumMod val="40000"/>
                <a:lumOff val="60000"/>
              </a:schemeClr>
            </a:solidFill>
            <a:miter lim="800000"/>
            <a:headEnd/>
            <a:tailEnd/>
          </a:ln>
        </p:spPr>
        <p:txBody>
          <a:bodyPr>
            <a:spAutoFit/>
          </a:bodyPr>
          <a:lstStyle/>
          <a:p>
            <a:pPr algn="justLow">
              <a:spcBef>
                <a:spcPct val="50000"/>
              </a:spcBef>
              <a:defRPr/>
            </a:pPr>
            <a:r>
              <a:rPr lang="ar-SA" sz="2000" b="1" u="sng" dirty="0"/>
              <a:t>ثالثا :  </a:t>
            </a:r>
          </a:p>
          <a:p>
            <a:pPr algn="justLow">
              <a:spcBef>
                <a:spcPct val="50000"/>
              </a:spcBef>
              <a:defRPr/>
            </a:pPr>
            <a:r>
              <a:rPr lang="ar-SA" sz="2000" b="1" u="sng" dirty="0"/>
              <a:t>تقوية السلوك وصيانته :</a:t>
            </a:r>
            <a:endParaRPr lang="en-US" sz="2000" b="1" u="sng" dirty="0"/>
          </a:p>
        </p:txBody>
      </p:sp>
      <p:sp>
        <p:nvSpPr>
          <p:cNvPr id="51203" name="Text Box 3"/>
          <p:cNvSpPr txBox="1">
            <a:spLocks noChangeArrowheads="1"/>
          </p:cNvSpPr>
          <p:nvPr/>
        </p:nvSpPr>
        <p:spPr bwMode="auto">
          <a:xfrm>
            <a:off x="-24796" y="2276872"/>
            <a:ext cx="9144000" cy="4401205"/>
          </a:xfrm>
          <a:prstGeom prst="rect">
            <a:avLst/>
          </a:prstGeom>
          <a:noFill/>
          <a:ln w="9525">
            <a:noFill/>
            <a:miter lim="800000"/>
            <a:headEnd/>
            <a:tailEnd/>
          </a:ln>
        </p:spPr>
        <p:txBody>
          <a:bodyPr>
            <a:spAutoFit/>
          </a:bodyPr>
          <a:lstStyle/>
          <a:p>
            <a:pPr>
              <a:defRPr/>
            </a:pPr>
            <a:r>
              <a:rPr lang="ar-SA" sz="2800" dirty="0"/>
              <a:t>أ  -  الاستبانة فيجيب الطالب او يسأل حول فقرات معدة سلفا مثل :</a:t>
            </a:r>
          </a:p>
          <a:p>
            <a:pPr>
              <a:defRPr/>
            </a:pPr>
            <a:r>
              <a:rPr lang="ar-SA" sz="2800" dirty="0"/>
              <a:t>لو منحت مدة عشرة دقائق استراحة لفعلت  -----------------</a:t>
            </a:r>
          </a:p>
          <a:p>
            <a:pPr>
              <a:defRPr/>
            </a:pPr>
            <a:r>
              <a:rPr lang="ar-SA" sz="2800" dirty="0"/>
              <a:t>النشاط الذي احب ان امارسه في الصف -------------</a:t>
            </a:r>
          </a:p>
          <a:p>
            <a:pPr>
              <a:defRPr/>
            </a:pPr>
            <a:r>
              <a:rPr lang="ar-SA" sz="2800" dirty="0"/>
              <a:t>الاشخاص الذين احب ان اعمل معهم ------------------</a:t>
            </a:r>
          </a:p>
          <a:p>
            <a:pPr>
              <a:defRPr/>
            </a:pPr>
            <a:r>
              <a:rPr lang="ar-SA" sz="2800" dirty="0"/>
              <a:t>ماذا تشتري بما لديك من النقود -----------------------</a:t>
            </a:r>
            <a:r>
              <a:rPr lang="en-US" sz="2800" dirty="0"/>
              <a:t> </a:t>
            </a:r>
            <a:endParaRPr lang="ar-SA" sz="2800" dirty="0"/>
          </a:p>
          <a:p>
            <a:pPr>
              <a:defRPr/>
            </a:pPr>
            <a:r>
              <a:rPr lang="ar-SA" sz="2800" dirty="0"/>
              <a:t>ب -  مراقبة الشخص ،  أي ملاحظة الاشياء التي ينسجم بعملها ويتكرر فعله لها </a:t>
            </a:r>
          </a:p>
          <a:p>
            <a:pPr>
              <a:defRPr/>
            </a:pPr>
            <a:r>
              <a:rPr lang="ar-SA" sz="2800" dirty="0"/>
              <a:t>ج -  المفاجأة :  بمعنى تعريض الشخص لمعززات جديدة غير مألوفة وغير معروفة وملاحظـــة ردود افعاله حيالها .</a:t>
            </a:r>
          </a:p>
          <a:p>
            <a:pPr>
              <a:defRPr/>
            </a:pPr>
            <a:r>
              <a:rPr lang="ar-SA" sz="2800" dirty="0"/>
              <a:t>د -  مقابلة المهمين في حياة الطفل والتعرف من خلالهم على رغبات الطفل والأنشطة المحببة اليه .</a:t>
            </a:r>
            <a:endParaRPr lang="en-US" sz="2800" dirty="0"/>
          </a:p>
        </p:txBody>
      </p:sp>
      <p:sp>
        <p:nvSpPr>
          <p:cNvPr id="51204" name="Text Box 4"/>
          <p:cNvSpPr txBox="1">
            <a:spLocks noChangeArrowheads="1"/>
          </p:cNvSpPr>
          <p:nvPr/>
        </p:nvSpPr>
        <p:spPr bwMode="auto">
          <a:xfrm>
            <a:off x="539552" y="1052736"/>
            <a:ext cx="2519362" cy="646331"/>
          </a:xfrm>
          <a:prstGeom prst="rect">
            <a:avLst/>
          </a:prstGeom>
          <a:solidFill>
            <a:schemeClr val="accent2">
              <a:lumMod val="60000"/>
              <a:lumOff val="4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spcBef>
                <a:spcPct val="50000"/>
              </a:spcBef>
              <a:defRPr/>
            </a:pPr>
            <a:r>
              <a:rPr lang="ar-SA" sz="3600" b="1" dirty="0"/>
              <a:t>التعزيز الإيجابي</a:t>
            </a:r>
            <a:endParaRPr lang="en-US" sz="3600" b="1" dirty="0"/>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6085088" y="959285"/>
            <a:ext cx="2916237" cy="862013"/>
          </a:xfrm>
          <a:prstGeom prst="rect">
            <a:avLst/>
          </a:prstGeom>
          <a:noFill/>
          <a:ln w="76200">
            <a:solidFill>
              <a:schemeClr val="accent2">
                <a:lumMod val="40000"/>
                <a:lumOff val="60000"/>
              </a:schemeClr>
            </a:solidFill>
            <a:miter lim="800000"/>
            <a:headEnd/>
            <a:tailEnd/>
          </a:ln>
        </p:spPr>
        <p:txBody>
          <a:bodyPr>
            <a:spAutoFit/>
          </a:bodyPr>
          <a:lstStyle/>
          <a:p>
            <a:pPr algn="justLow">
              <a:spcBef>
                <a:spcPct val="50000"/>
              </a:spcBef>
              <a:defRPr/>
            </a:pPr>
            <a:r>
              <a:rPr lang="ar-SA" sz="2000" b="1" u="sng" dirty="0"/>
              <a:t>ثالثا :  </a:t>
            </a:r>
          </a:p>
          <a:p>
            <a:pPr algn="justLow">
              <a:spcBef>
                <a:spcPct val="50000"/>
              </a:spcBef>
              <a:defRPr/>
            </a:pPr>
            <a:r>
              <a:rPr lang="ar-SA" sz="2000" b="1" u="sng" dirty="0"/>
              <a:t>تقوية السلوك وصيانته :</a:t>
            </a:r>
            <a:endParaRPr lang="en-US" sz="2000" b="1" u="sng" dirty="0"/>
          </a:p>
        </p:txBody>
      </p:sp>
      <p:sp>
        <p:nvSpPr>
          <p:cNvPr id="52227" name="Text Box 3"/>
          <p:cNvSpPr txBox="1">
            <a:spLocks noChangeArrowheads="1"/>
          </p:cNvSpPr>
          <p:nvPr/>
        </p:nvSpPr>
        <p:spPr bwMode="auto">
          <a:xfrm>
            <a:off x="0" y="2564904"/>
            <a:ext cx="9144000" cy="3539430"/>
          </a:xfrm>
          <a:prstGeom prst="rect">
            <a:avLst/>
          </a:prstGeom>
          <a:noFill/>
          <a:ln w="9525">
            <a:noFill/>
            <a:miter lim="800000"/>
            <a:headEnd/>
            <a:tailEnd/>
          </a:ln>
        </p:spPr>
        <p:txBody>
          <a:bodyPr>
            <a:spAutoFit/>
          </a:bodyPr>
          <a:lstStyle/>
          <a:p>
            <a:pPr>
              <a:defRPr/>
            </a:pPr>
            <a:r>
              <a:rPr lang="ar-SA" sz="2800" dirty="0">
                <a:latin typeface="Sakkal Majalla" pitchFamily="2" charset="-78"/>
                <a:cs typeface="Sakkal Majalla" pitchFamily="2" charset="-78"/>
              </a:rPr>
              <a:t>ولكي يكون التعزيز فعالا يجب مراعاة ما يلي :</a:t>
            </a:r>
          </a:p>
          <a:p>
            <a:pPr>
              <a:defRPr/>
            </a:pPr>
            <a:r>
              <a:rPr lang="ar-SA" sz="2800" dirty="0">
                <a:latin typeface="Sakkal Majalla" pitchFamily="2" charset="-78"/>
                <a:cs typeface="Sakkal Majalla" pitchFamily="2" charset="-78"/>
              </a:rPr>
              <a:t>1 -  فورية التعزيز فكلما قدم المعزز مباشرة بعد السلوك كلما زادت فعاليته وكان اكثر اثرا .  كافئ السلوك بعد حدوثه مباشرة .</a:t>
            </a:r>
          </a:p>
          <a:p>
            <a:pPr>
              <a:defRPr/>
            </a:pPr>
            <a:r>
              <a:rPr lang="ar-SA" sz="2800" dirty="0">
                <a:latin typeface="Sakkal Majalla" pitchFamily="2" charset="-78"/>
                <a:cs typeface="Sakkal Majalla" pitchFamily="2" charset="-78"/>
              </a:rPr>
              <a:t>2-  تنويع المعززات خشية الاشباع .  فيجب ان لا يقتصر التعزيز على نوع واحد من المعززات فقد  يصبح المعزز منفرا.</a:t>
            </a:r>
          </a:p>
          <a:p>
            <a:pPr>
              <a:defRPr/>
            </a:pPr>
            <a:r>
              <a:rPr lang="ar-SA" sz="2800" dirty="0">
                <a:latin typeface="Sakkal Majalla" pitchFamily="2" charset="-78"/>
                <a:cs typeface="Sakkal Majalla" pitchFamily="2" charset="-78"/>
              </a:rPr>
              <a:t>3-  استخدام التعزيز بشكل منتظم لا عشوائي . ففي مرحلة اكتساب السلوك يكون الفرد بحاجـــة لتعزيز مستمر وفي مرحلة استمرارية السلوك بعد اكتسابه يقدم التعزيز بأسلوب متقطع وهنـــاك جداول من المعززات متنوعة اشير اليها باقتضاب :</a:t>
            </a:r>
            <a:endParaRPr lang="en-US" sz="2800" dirty="0">
              <a:latin typeface="Sakkal Majalla" pitchFamily="2" charset="-78"/>
              <a:cs typeface="Sakkal Majalla" pitchFamily="2" charset="-78"/>
            </a:endParaRPr>
          </a:p>
        </p:txBody>
      </p:sp>
      <p:sp>
        <p:nvSpPr>
          <p:cNvPr id="52228" name="Text Box 4"/>
          <p:cNvSpPr txBox="1">
            <a:spLocks noChangeArrowheads="1"/>
          </p:cNvSpPr>
          <p:nvPr/>
        </p:nvSpPr>
        <p:spPr bwMode="auto">
          <a:xfrm>
            <a:off x="539552" y="1067127"/>
            <a:ext cx="2519362" cy="646331"/>
          </a:xfrm>
          <a:prstGeom prst="rect">
            <a:avLst/>
          </a:prstGeom>
          <a:solidFill>
            <a:schemeClr val="accent2">
              <a:lumMod val="60000"/>
              <a:lumOff val="4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spcBef>
                <a:spcPct val="50000"/>
              </a:spcBef>
              <a:defRPr/>
            </a:pPr>
            <a:r>
              <a:rPr lang="ar-SA" sz="3600" b="1" dirty="0"/>
              <a:t>التعزيز الإيجابي</a:t>
            </a:r>
            <a:endParaRPr lang="en-US" sz="3600" b="1" dirty="0"/>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5989788" y="959285"/>
            <a:ext cx="2916237" cy="862013"/>
          </a:xfrm>
          <a:prstGeom prst="rect">
            <a:avLst/>
          </a:prstGeom>
          <a:noFill/>
          <a:ln w="76200">
            <a:solidFill>
              <a:schemeClr val="accent2">
                <a:lumMod val="40000"/>
                <a:lumOff val="60000"/>
              </a:schemeClr>
            </a:solidFill>
            <a:miter lim="800000"/>
            <a:headEnd/>
            <a:tailEnd/>
          </a:ln>
        </p:spPr>
        <p:txBody>
          <a:bodyPr>
            <a:spAutoFit/>
          </a:bodyPr>
          <a:lstStyle/>
          <a:p>
            <a:pPr algn="justLow">
              <a:spcBef>
                <a:spcPct val="50000"/>
              </a:spcBef>
              <a:defRPr/>
            </a:pPr>
            <a:r>
              <a:rPr lang="ar-SA" sz="2000" b="1" u="sng" dirty="0"/>
              <a:t>ثالثا :  </a:t>
            </a:r>
          </a:p>
          <a:p>
            <a:pPr algn="justLow">
              <a:spcBef>
                <a:spcPct val="50000"/>
              </a:spcBef>
              <a:defRPr/>
            </a:pPr>
            <a:r>
              <a:rPr lang="ar-SA" sz="2000" b="1" u="sng" dirty="0"/>
              <a:t>تقوية السلوك وصيانته :</a:t>
            </a:r>
            <a:endParaRPr lang="en-US" sz="2000" b="1" u="sng" dirty="0"/>
          </a:p>
        </p:txBody>
      </p:sp>
      <p:sp>
        <p:nvSpPr>
          <p:cNvPr id="91139" name="Text Box 3"/>
          <p:cNvSpPr txBox="1">
            <a:spLocks noChangeArrowheads="1"/>
          </p:cNvSpPr>
          <p:nvPr/>
        </p:nvSpPr>
        <p:spPr bwMode="auto">
          <a:xfrm>
            <a:off x="-252536" y="2564904"/>
            <a:ext cx="9144000" cy="4278094"/>
          </a:xfrm>
          <a:prstGeom prst="rect">
            <a:avLst/>
          </a:prstGeom>
          <a:noFill/>
          <a:ln w="9525">
            <a:noFill/>
            <a:miter lim="800000"/>
            <a:headEnd/>
            <a:tailEnd/>
          </a:ln>
        </p:spPr>
        <p:txBody>
          <a:bodyPr>
            <a:spAutoFit/>
          </a:bodyPr>
          <a:lstStyle/>
          <a:p>
            <a:pPr marL="342900" indent="-342900">
              <a:spcBef>
                <a:spcPct val="50000"/>
              </a:spcBef>
              <a:buFontTx/>
              <a:buAutoNum type="arabicPlain" startAt="4"/>
              <a:defRPr/>
            </a:pPr>
            <a:r>
              <a:rPr lang="ar-SA" sz="3000" dirty="0"/>
              <a:t>-  درجة صعوبة السلوك ( أي درجة تعقيد السلوك المستهدف فكما زادت درجة تعقيد السلـوك  </a:t>
            </a:r>
            <a:r>
              <a:rPr lang="ar-JO" sz="3000" dirty="0"/>
              <a:t>أ</a:t>
            </a:r>
            <a:r>
              <a:rPr lang="ar-SA" sz="3000" dirty="0"/>
              <a:t>صبحت الحاجة </a:t>
            </a:r>
            <a:r>
              <a:rPr lang="ar-JO" sz="3000" dirty="0"/>
              <a:t>الى </a:t>
            </a:r>
            <a:r>
              <a:rPr lang="ar-SA" sz="3000" dirty="0"/>
              <a:t>كمية كبيرة من التعزيز اكثر .</a:t>
            </a:r>
          </a:p>
          <a:p>
            <a:pPr marL="342900" indent="-342900">
              <a:defRPr/>
            </a:pPr>
            <a:r>
              <a:rPr lang="ar-JO" sz="3000" dirty="0"/>
              <a:t>5</a:t>
            </a:r>
            <a:r>
              <a:rPr lang="ar-SA" sz="3000" dirty="0"/>
              <a:t> -  الجدة :  ان مجرد كون الشيء جديدا يكسبه خاصية التعزيز لذلك يصبح محاولة استخدام اشيــــاء  غير مألوفة قدر الامكان زيادة فعالية التعزيز .</a:t>
            </a:r>
            <a:endParaRPr lang="ar-JO" sz="3000" dirty="0"/>
          </a:p>
          <a:p>
            <a:pPr>
              <a:defRPr/>
            </a:pPr>
            <a:r>
              <a:rPr lang="ar-JO" sz="3200" dirty="0"/>
              <a:t>6</a:t>
            </a:r>
            <a:r>
              <a:rPr lang="ar-JO" sz="3000" dirty="0"/>
              <a:t>- </a:t>
            </a:r>
            <a:r>
              <a:rPr lang="ar-SA" sz="3000" dirty="0"/>
              <a:t>عرف السلوك الذي ستعززه اجرائيا .</a:t>
            </a:r>
          </a:p>
          <a:p>
            <a:pPr>
              <a:defRPr/>
            </a:pPr>
            <a:r>
              <a:rPr lang="ar-JO" sz="3000" dirty="0"/>
              <a:t>7</a:t>
            </a:r>
            <a:r>
              <a:rPr lang="ar-SA" sz="3000" dirty="0"/>
              <a:t>-   وضح للفرد الظروف التي ستعززه فيها .</a:t>
            </a:r>
          </a:p>
          <a:p>
            <a:pPr>
              <a:defRPr/>
            </a:pPr>
            <a:r>
              <a:rPr lang="ar-JO" sz="3000" dirty="0"/>
              <a:t>8</a:t>
            </a:r>
            <a:r>
              <a:rPr lang="ar-SA" sz="3000" dirty="0"/>
              <a:t>-   اختر المعزز المناسب للفرد الذي تتعامل معه .</a:t>
            </a:r>
            <a:endParaRPr lang="ar-JO" sz="3000" dirty="0"/>
          </a:p>
          <a:p>
            <a:pPr marL="342900" indent="-342900">
              <a:defRPr/>
            </a:pPr>
            <a:endParaRPr lang="ar-JO" sz="3000" dirty="0"/>
          </a:p>
          <a:p>
            <a:pPr marL="342900" indent="-342900">
              <a:defRPr/>
            </a:pPr>
            <a:endParaRPr lang="en-US" sz="3000" dirty="0"/>
          </a:p>
        </p:txBody>
      </p:sp>
      <p:sp>
        <p:nvSpPr>
          <p:cNvPr id="53252" name="Text Box 4"/>
          <p:cNvSpPr txBox="1">
            <a:spLocks noChangeArrowheads="1"/>
          </p:cNvSpPr>
          <p:nvPr/>
        </p:nvSpPr>
        <p:spPr bwMode="auto">
          <a:xfrm>
            <a:off x="467544" y="1067127"/>
            <a:ext cx="2519362" cy="646331"/>
          </a:xfrm>
          <a:prstGeom prst="rect">
            <a:avLst/>
          </a:prstGeom>
          <a:solidFill>
            <a:schemeClr val="accent2">
              <a:lumMod val="60000"/>
              <a:lumOff val="4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spcBef>
                <a:spcPct val="50000"/>
              </a:spcBef>
              <a:defRPr/>
            </a:pPr>
            <a:r>
              <a:rPr lang="ar-SA" sz="3600" b="1" dirty="0"/>
              <a:t>التعزيز الإيجابي</a:t>
            </a:r>
            <a:endParaRPr lang="en-US" sz="3600" b="1" dirty="0"/>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p:cNvSpPr txBox="1">
            <a:spLocks noChangeArrowheads="1"/>
          </p:cNvSpPr>
          <p:nvPr/>
        </p:nvSpPr>
        <p:spPr bwMode="auto">
          <a:xfrm>
            <a:off x="6084168" y="1059977"/>
            <a:ext cx="2916237" cy="862013"/>
          </a:xfrm>
          <a:prstGeom prst="rect">
            <a:avLst/>
          </a:prstGeom>
          <a:noFill/>
          <a:ln w="76200">
            <a:solidFill>
              <a:schemeClr val="accent2">
                <a:lumMod val="40000"/>
                <a:lumOff val="60000"/>
              </a:schemeClr>
            </a:solidFill>
            <a:miter lim="800000"/>
            <a:headEnd/>
            <a:tailEnd/>
          </a:ln>
        </p:spPr>
        <p:txBody>
          <a:bodyPr>
            <a:spAutoFit/>
          </a:bodyPr>
          <a:lstStyle/>
          <a:p>
            <a:pPr algn="justLow">
              <a:spcBef>
                <a:spcPct val="50000"/>
              </a:spcBef>
              <a:defRPr/>
            </a:pPr>
            <a:r>
              <a:rPr lang="ar-SA" sz="2000" b="1" u="sng" dirty="0"/>
              <a:t>ثالثا :  </a:t>
            </a:r>
          </a:p>
          <a:p>
            <a:pPr algn="justLow">
              <a:spcBef>
                <a:spcPct val="50000"/>
              </a:spcBef>
              <a:defRPr/>
            </a:pPr>
            <a:r>
              <a:rPr lang="ar-SA" sz="2000" b="1" u="sng" dirty="0"/>
              <a:t>تقوية السلوك وصيانته :</a:t>
            </a:r>
            <a:endParaRPr lang="en-US" sz="2000" b="1" u="sng" dirty="0"/>
          </a:p>
        </p:txBody>
      </p:sp>
      <p:sp>
        <p:nvSpPr>
          <p:cNvPr id="67587" name="Text Box 3"/>
          <p:cNvSpPr txBox="1">
            <a:spLocks noChangeArrowheads="1"/>
          </p:cNvSpPr>
          <p:nvPr/>
        </p:nvSpPr>
        <p:spPr bwMode="auto">
          <a:xfrm>
            <a:off x="395536" y="1196503"/>
            <a:ext cx="2519362" cy="588963"/>
          </a:xfrm>
          <a:prstGeom prst="rect">
            <a:avLst/>
          </a:prstGeom>
          <a:noFill/>
          <a:ln w="9525">
            <a:solidFill>
              <a:schemeClr val="tx1"/>
            </a:solidFill>
            <a:miter lim="800000"/>
            <a:headEnd/>
            <a:tailEnd/>
          </a:ln>
        </p:spPr>
        <p:txBody>
          <a:bodyPr>
            <a:spAutoFit/>
          </a:bodyPr>
          <a:lstStyle/>
          <a:p>
            <a:pPr>
              <a:spcBef>
                <a:spcPct val="50000"/>
              </a:spcBef>
              <a:defRPr/>
            </a:pPr>
            <a:r>
              <a:rPr lang="ar-SA" sz="3200" b="1" u="sng" dirty="0"/>
              <a:t>التعزيز السلبي</a:t>
            </a:r>
            <a:endParaRPr lang="en-US" sz="3200" b="1" dirty="0"/>
          </a:p>
        </p:txBody>
      </p:sp>
      <p:sp>
        <p:nvSpPr>
          <p:cNvPr id="67588" name="Text Box 4"/>
          <p:cNvSpPr txBox="1">
            <a:spLocks noChangeArrowheads="1"/>
          </p:cNvSpPr>
          <p:nvPr/>
        </p:nvSpPr>
        <p:spPr bwMode="auto">
          <a:xfrm>
            <a:off x="287337" y="2708920"/>
            <a:ext cx="8569325" cy="3139321"/>
          </a:xfrm>
          <a:prstGeom prst="rect">
            <a:avLst/>
          </a:prstGeom>
          <a:noFill/>
          <a:ln w="9525">
            <a:noFill/>
            <a:miter lim="800000"/>
            <a:headEnd/>
            <a:tailEnd/>
          </a:ln>
        </p:spPr>
        <p:txBody>
          <a:bodyPr>
            <a:spAutoFit/>
          </a:bodyPr>
          <a:lstStyle/>
          <a:p>
            <a:pPr algn="just">
              <a:spcBef>
                <a:spcPct val="50000"/>
              </a:spcBef>
              <a:defRPr/>
            </a:pPr>
            <a:r>
              <a:rPr lang="ar-SA" sz="3600" dirty="0"/>
              <a:t>ويقصد بالتعزيز السلبي: </a:t>
            </a:r>
          </a:p>
          <a:p>
            <a:pPr algn="just">
              <a:spcBef>
                <a:spcPct val="50000"/>
              </a:spcBef>
              <a:defRPr/>
            </a:pPr>
            <a:r>
              <a:rPr lang="ar-SA" sz="3600" dirty="0"/>
              <a:t>  تقديم كل المعززات التي تعمل على وقف حدوث الاستجابات غير المرغــوب فيها والتي تعمل على تقوية العلاقة بين المثير والاستجابة وهذا ما يميزه عن العقاب الذي يضعــــف العلاقة بين المثير والاستجابة </a:t>
            </a:r>
            <a:endParaRPr lang="en-US" sz="36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JO" b="1" dirty="0"/>
              <a:t>النظرة للطبيعة الإنسانية</a:t>
            </a:r>
            <a:endParaRPr lang="ar-JO" dirty="0"/>
          </a:p>
        </p:txBody>
      </p:sp>
      <p:sp>
        <p:nvSpPr>
          <p:cNvPr id="3" name="Content Placeholder 2"/>
          <p:cNvSpPr>
            <a:spLocks noGrp="1"/>
          </p:cNvSpPr>
          <p:nvPr>
            <p:ph idx="1"/>
          </p:nvPr>
        </p:nvSpPr>
        <p:spPr/>
        <p:txBody>
          <a:bodyPr/>
          <a:lstStyle/>
          <a:p>
            <a:r>
              <a:rPr lang="ar-JO" dirty="0"/>
              <a:t>ان البشر بطبيعتهم متعاونون، يمكن الوثوق بهم، وعندما يتحررون من الدفاعية فان استجاباتهم تكون ايجابية وبناءة</a:t>
            </a:r>
            <a:endParaRPr lang="en-US" dirty="0"/>
          </a:p>
          <a:p>
            <a:r>
              <a:rPr lang="ar-JO" dirty="0"/>
              <a:t>ان الفرد يولد ولديه ميل طبيعي لتحقيق ذاته، وهذا الميل هو الذي يوجه سلوكه</a:t>
            </a:r>
            <a:endParaRPr lang="en-US" dirty="0"/>
          </a:p>
          <a:p>
            <a:r>
              <a:rPr lang="ar-JO" dirty="0"/>
              <a:t>للشخصية تكوينين اساسيين هما المجال الظاهري، والذات</a:t>
            </a:r>
            <a:endParaRPr lang="en-US" dirty="0"/>
          </a:p>
          <a:p>
            <a:endParaRPr lang="ar-JO" dirty="0"/>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5904235" y="1060741"/>
            <a:ext cx="2916237" cy="862013"/>
          </a:xfrm>
          <a:prstGeom prst="rect">
            <a:avLst/>
          </a:prstGeom>
          <a:noFill/>
          <a:ln w="76200">
            <a:solidFill>
              <a:schemeClr val="accent2">
                <a:lumMod val="40000"/>
                <a:lumOff val="60000"/>
              </a:schemeClr>
            </a:solidFill>
            <a:miter lim="800000"/>
            <a:headEnd/>
            <a:tailEnd/>
          </a:ln>
        </p:spPr>
        <p:txBody>
          <a:bodyPr>
            <a:spAutoFit/>
          </a:bodyPr>
          <a:lstStyle/>
          <a:p>
            <a:pPr algn="justLow">
              <a:spcBef>
                <a:spcPct val="50000"/>
              </a:spcBef>
              <a:defRPr/>
            </a:pPr>
            <a:r>
              <a:rPr lang="ar-SA" sz="2000" b="1" u="sng" dirty="0"/>
              <a:t>ثالثا :  </a:t>
            </a:r>
          </a:p>
          <a:p>
            <a:pPr algn="justLow">
              <a:spcBef>
                <a:spcPct val="50000"/>
              </a:spcBef>
              <a:defRPr/>
            </a:pPr>
            <a:r>
              <a:rPr lang="ar-SA" sz="2000" b="1" u="sng" dirty="0"/>
              <a:t>تقوية السلوك وصيانته :</a:t>
            </a:r>
            <a:endParaRPr lang="en-US" sz="2000" b="1" u="sng" dirty="0"/>
          </a:p>
        </p:txBody>
      </p:sp>
      <p:sp>
        <p:nvSpPr>
          <p:cNvPr id="68611" name="Text Box 3"/>
          <p:cNvSpPr txBox="1">
            <a:spLocks noChangeArrowheads="1"/>
          </p:cNvSpPr>
          <p:nvPr/>
        </p:nvSpPr>
        <p:spPr bwMode="auto">
          <a:xfrm>
            <a:off x="323528" y="1197267"/>
            <a:ext cx="2519362" cy="588963"/>
          </a:xfrm>
          <a:prstGeom prst="rect">
            <a:avLst/>
          </a:prstGeom>
          <a:noFill/>
          <a:ln w="9525">
            <a:solidFill>
              <a:schemeClr val="accent2">
                <a:lumMod val="40000"/>
                <a:lumOff val="60000"/>
              </a:schemeClr>
            </a:solidFill>
            <a:miter lim="800000"/>
            <a:headEnd/>
            <a:tailEnd/>
          </a:ln>
        </p:spPr>
        <p:txBody>
          <a:bodyPr>
            <a:spAutoFit/>
          </a:bodyPr>
          <a:lstStyle/>
          <a:p>
            <a:pPr>
              <a:spcBef>
                <a:spcPct val="50000"/>
              </a:spcBef>
              <a:defRPr/>
            </a:pPr>
            <a:r>
              <a:rPr lang="ar-SA" sz="3200" b="1" dirty="0"/>
              <a:t>التعزيز السلبي</a:t>
            </a:r>
            <a:endParaRPr lang="en-US" sz="3200" b="1" dirty="0"/>
          </a:p>
        </p:txBody>
      </p:sp>
      <p:sp>
        <p:nvSpPr>
          <p:cNvPr id="68612" name="Text Box 4"/>
          <p:cNvSpPr txBox="1">
            <a:spLocks noChangeArrowheads="1"/>
          </p:cNvSpPr>
          <p:nvPr/>
        </p:nvSpPr>
        <p:spPr bwMode="auto">
          <a:xfrm>
            <a:off x="467544" y="2780928"/>
            <a:ext cx="8352928" cy="2585323"/>
          </a:xfrm>
          <a:prstGeom prst="rect">
            <a:avLst/>
          </a:prstGeom>
          <a:noFill/>
          <a:ln w="9525">
            <a:noFill/>
            <a:miter lim="800000"/>
            <a:headEnd/>
            <a:tailEnd/>
          </a:ln>
        </p:spPr>
        <p:txBody>
          <a:bodyPr wrap="square">
            <a:spAutoFit/>
          </a:bodyPr>
          <a:lstStyle/>
          <a:p>
            <a:pPr>
              <a:spcBef>
                <a:spcPct val="50000"/>
              </a:spcBef>
              <a:defRPr/>
            </a:pPr>
            <a:r>
              <a:rPr lang="ar-SA" sz="3600" dirty="0"/>
              <a:t>-  إزالة الأحداث المؤلمة </a:t>
            </a:r>
          </a:p>
          <a:p>
            <a:pPr>
              <a:spcBef>
                <a:spcPct val="50000"/>
              </a:spcBef>
              <a:defRPr/>
            </a:pPr>
            <a:r>
              <a:rPr lang="ar-SA" sz="3600" dirty="0"/>
              <a:t>ويقصد بذلك قيام الفرد بالتخلص من المواقف والإحداث المؤلمـــة أو  غير المرغوب فيها مثل تناول الدواء للتخلص من الألم .  إيقاف المنبه للتخلص من إزعاجه .</a:t>
            </a:r>
            <a:endParaRPr lang="en-US" sz="3600" dirty="0"/>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3214686"/>
          <a:ext cx="9024926" cy="1854200"/>
        </p:xfrm>
        <a:graphic>
          <a:graphicData uri="http://schemas.openxmlformats.org/drawingml/2006/table">
            <a:tbl>
              <a:tblPr rtl="1" firstRow="1" bandRow="1">
                <a:tableStyleId>{5C22544A-7EE6-4342-B048-85BDC9FD1C3A}</a:tableStyleId>
              </a:tblPr>
              <a:tblGrid>
                <a:gridCol w="1913450">
                  <a:extLst>
                    <a:ext uri="{9D8B030D-6E8A-4147-A177-3AD203B41FA5}">
                      <a16:colId xmlns:a16="http://schemas.microsoft.com/office/drawing/2014/main" xmlns="" val="20000"/>
                    </a:ext>
                  </a:extLst>
                </a:gridCol>
                <a:gridCol w="2347390">
                  <a:extLst>
                    <a:ext uri="{9D8B030D-6E8A-4147-A177-3AD203B41FA5}">
                      <a16:colId xmlns:a16="http://schemas.microsoft.com/office/drawing/2014/main" xmlns="" val="20001"/>
                    </a:ext>
                  </a:extLst>
                </a:gridCol>
                <a:gridCol w="4764086">
                  <a:extLst>
                    <a:ext uri="{9D8B030D-6E8A-4147-A177-3AD203B41FA5}">
                      <a16:colId xmlns:a16="http://schemas.microsoft.com/office/drawing/2014/main" xmlns="" val="20002"/>
                    </a:ext>
                  </a:extLst>
                </a:gridCol>
              </a:tblGrid>
              <a:tr h="370840">
                <a:tc gridSpan="2">
                  <a:txBody>
                    <a:bodyPr/>
                    <a:lstStyle/>
                    <a:p>
                      <a:pPr algn="r" rtl="1">
                        <a:spcAft>
                          <a:spcPts val="0"/>
                        </a:spcAft>
                      </a:pPr>
                      <a:r>
                        <a:rPr lang="ar-SA" sz="2400" b="1" dirty="0">
                          <a:latin typeface="Times New Roman"/>
                          <a:ea typeface="Times New Roman"/>
                          <a:cs typeface="Arial"/>
                        </a:rPr>
                        <a:t>الاسلوب</a:t>
                      </a:r>
                      <a:endParaRPr lang="en-US" sz="2400" dirty="0">
                        <a:latin typeface="Times New Roman"/>
                        <a:ea typeface="Times New Roman"/>
                      </a:endParaRPr>
                    </a:p>
                  </a:txBody>
                  <a:tcPr marL="68580" marR="68580" marT="0" marB="0"/>
                </a:tc>
                <a:tc hMerge="1">
                  <a:txBody>
                    <a:bodyPr/>
                    <a:lstStyle/>
                    <a:p>
                      <a:pPr rtl="1"/>
                      <a:endParaRPr lang="ar-JO"/>
                    </a:p>
                  </a:txBody>
                  <a:tcPr/>
                </a:tc>
                <a:tc>
                  <a:txBody>
                    <a:bodyPr/>
                    <a:lstStyle/>
                    <a:p>
                      <a:pPr algn="r" rtl="1">
                        <a:spcAft>
                          <a:spcPts val="0"/>
                        </a:spcAft>
                      </a:pPr>
                      <a:r>
                        <a:rPr lang="ar-SA" sz="2400" b="1" dirty="0">
                          <a:latin typeface="Times New Roman"/>
                          <a:ea typeface="Times New Roman"/>
                          <a:cs typeface="Arial"/>
                        </a:rPr>
                        <a:t>الحالة</a:t>
                      </a:r>
                      <a:endParaRPr lang="en-US" sz="2400" dirty="0">
                        <a:latin typeface="Times New Roman"/>
                        <a:ea typeface="Times New Roman"/>
                      </a:endParaRPr>
                    </a:p>
                  </a:txBody>
                  <a:tcPr marL="68580" marR="68580" marT="0" marB="0"/>
                </a:tc>
                <a:extLst>
                  <a:ext uri="{0D108BD9-81ED-4DB2-BD59-A6C34878D82A}">
                    <a16:rowId xmlns:a16="http://schemas.microsoft.com/office/drawing/2014/main" xmlns="" val="10000"/>
                  </a:ext>
                </a:extLst>
              </a:tr>
              <a:tr h="370840">
                <a:tc gridSpan="2">
                  <a:txBody>
                    <a:bodyPr/>
                    <a:lstStyle/>
                    <a:p>
                      <a:pPr algn="r" rtl="1">
                        <a:spcAft>
                          <a:spcPts val="0"/>
                        </a:spcAft>
                      </a:pPr>
                      <a:r>
                        <a:rPr lang="ar-SA" sz="2400" dirty="0">
                          <a:latin typeface="Times New Roman"/>
                          <a:ea typeface="Times New Roman"/>
                          <a:cs typeface="Arial"/>
                        </a:rPr>
                        <a:t>التعزيز الايجابي</a:t>
                      </a:r>
                      <a:endParaRPr lang="en-US" sz="2400" dirty="0">
                        <a:latin typeface="Times New Roman"/>
                        <a:ea typeface="Times New Roman"/>
                      </a:endParaRPr>
                    </a:p>
                  </a:txBody>
                  <a:tcPr marL="68580" marR="68580" marT="0" marB="0"/>
                </a:tc>
                <a:tc hMerge="1">
                  <a:txBody>
                    <a:bodyPr/>
                    <a:lstStyle/>
                    <a:p>
                      <a:pPr rtl="1"/>
                      <a:endParaRPr lang="ar-JO"/>
                    </a:p>
                  </a:txBody>
                  <a:tcPr/>
                </a:tc>
                <a:tc>
                  <a:txBody>
                    <a:bodyPr/>
                    <a:lstStyle/>
                    <a:p>
                      <a:pPr algn="r" rtl="1">
                        <a:spcAft>
                          <a:spcPts val="0"/>
                        </a:spcAft>
                      </a:pPr>
                      <a:endParaRPr lang="en-US" sz="2400" dirty="0">
                        <a:latin typeface="Times New Roman"/>
                        <a:ea typeface="Times New Roman"/>
                      </a:endParaRPr>
                    </a:p>
                  </a:txBody>
                  <a:tcPr marL="68580" marR="68580" marT="0" marB="0"/>
                </a:tc>
                <a:extLst>
                  <a:ext uri="{0D108BD9-81ED-4DB2-BD59-A6C34878D82A}">
                    <a16:rowId xmlns:a16="http://schemas.microsoft.com/office/drawing/2014/main" xmlns="" val="10001"/>
                  </a:ext>
                </a:extLst>
              </a:tr>
              <a:tr h="370840">
                <a:tc rowSpan="3">
                  <a:txBody>
                    <a:bodyPr/>
                    <a:lstStyle/>
                    <a:p>
                      <a:pPr algn="r" rtl="1">
                        <a:spcAft>
                          <a:spcPts val="0"/>
                        </a:spcAft>
                      </a:pPr>
                      <a:r>
                        <a:rPr lang="ar-SA" sz="2400" dirty="0">
                          <a:latin typeface="Times New Roman"/>
                          <a:ea typeface="Times New Roman"/>
                          <a:cs typeface="Arial"/>
                        </a:rPr>
                        <a:t>التعزيز السلبي</a:t>
                      </a:r>
                      <a:endParaRPr lang="en-US" sz="2400" dirty="0">
                        <a:latin typeface="Times New Roman"/>
                        <a:ea typeface="Times New Roman"/>
                      </a:endParaRPr>
                    </a:p>
                  </a:txBody>
                  <a:tcPr marL="68580" marR="68580" marT="0" marB="0"/>
                </a:tc>
                <a:tc>
                  <a:txBody>
                    <a:bodyPr/>
                    <a:lstStyle/>
                    <a:p>
                      <a:pPr algn="r" rtl="1">
                        <a:spcAft>
                          <a:spcPts val="0"/>
                        </a:spcAft>
                      </a:pPr>
                      <a:r>
                        <a:rPr lang="ar-SA" sz="2400" dirty="0">
                          <a:latin typeface="Times New Roman"/>
                          <a:ea typeface="Times New Roman"/>
                          <a:cs typeface="Arial"/>
                        </a:rPr>
                        <a:t>إزالة الأحداث المؤلمة</a:t>
                      </a:r>
                      <a:endParaRPr lang="en-US" sz="2400" dirty="0">
                        <a:latin typeface="Times New Roman"/>
                        <a:ea typeface="Times New Roman"/>
                      </a:endParaRPr>
                    </a:p>
                  </a:txBody>
                  <a:tcPr marL="68580" marR="68580" marT="0" marB="0"/>
                </a:tc>
                <a:tc>
                  <a:txBody>
                    <a:bodyPr/>
                    <a:lstStyle/>
                    <a:p>
                      <a:pPr algn="r" rtl="1">
                        <a:spcAft>
                          <a:spcPts val="0"/>
                        </a:spcAft>
                      </a:pPr>
                      <a:endParaRPr lang="ar-SA" sz="2400" dirty="0">
                        <a:latin typeface="Times New Roman"/>
                        <a:ea typeface="Times New Roman"/>
                        <a:cs typeface="Arial"/>
                      </a:endParaRPr>
                    </a:p>
                  </a:txBody>
                  <a:tcPr marL="68580" marR="68580" marT="0" marB="0"/>
                </a:tc>
                <a:extLst>
                  <a:ext uri="{0D108BD9-81ED-4DB2-BD59-A6C34878D82A}">
                    <a16:rowId xmlns:a16="http://schemas.microsoft.com/office/drawing/2014/main" xmlns="" val="10002"/>
                  </a:ext>
                </a:extLst>
              </a:tr>
              <a:tr h="370840">
                <a:tc vMerge="1">
                  <a:txBody>
                    <a:bodyPr/>
                    <a:lstStyle/>
                    <a:p>
                      <a:pPr rtl="1"/>
                      <a:endParaRPr lang="ar-JO"/>
                    </a:p>
                  </a:txBody>
                  <a:tcPr/>
                </a:tc>
                <a:tc>
                  <a:txBody>
                    <a:bodyPr/>
                    <a:lstStyle/>
                    <a:p>
                      <a:pPr algn="r" rtl="1">
                        <a:spcAft>
                          <a:spcPts val="0"/>
                        </a:spcAft>
                      </a:pPr>
                      <a:r>
                        <a:rPr lang="ar-SA" sz="2400" dirty="0">
                          <a:latin typeface="Times New Roman"/>
                          <a:ea typeface="Times New Roman"/>
                          <a:cs typeface="Arial"/>
                        </a:rPr>
                        <a:t>السلوك التجنبي</a:t>
                      </a:r>
                      <a:endParaRPr lang="en-US" sz="2400" dirty="0">
                        <a:latin typeface="Times New Roman"/>
                        <a:ea typeface="Times New Roman"/>
                      </a:endParaRPr>
                    </a:p>
                  </a:txBody>
                  <a:tcPr marL="68580" marR="68580" marT="0" marB="0"/>
                </a:tc>
                <a:tc>
                  <a:txBody>
                    <a:bodyPr/>
                    <a:lstStyle/>
                    <a:p>
                      <a:pPr algn="r" rtl="1">
                        <a:spcAft>
                          <a:spcPts val="0"/>
                        </a:spcAft>
                      </a:pPr>
                      <a:endParaRPr lang="en-US" sz="2400" dirty="0">
                        <a:latin typeface="Times New Roman"/>
                        <a:ea typeface="Times New Roman"/>
                      </a:endParaRPr>
                    </a:p>
                  </a:txBody>
                  <a:tcPr marL="68580" marR="68580" marT="0" marB="0"/>
                </a:tc>
                <a:extLst>
                  <a:ext uri="{0D108BD9-81ED-4DB2-BD59-A6C34878D82A}">
                    <a16:rowId xmlns:a16="http://schemas.microsoft.com/office/drawing/2014/main" xmlns="" val="10003"/>
                  </a:ext>
                </a:extLst>
              </a:tr>
              <a:tr h="370840">
                <a:tc vMerge="1">
                  <a:txBody>
                    <a:bodyPr/>
                    <a:lstStyle/>
                    <a:p>
                      <a:pPr rtl="1"/>
                      <a:endParaRPr lang="ar-JO"/>
                    </a:p>
                  </a:txBody>
                  <a:tcPr/>
                </a:tc>
                <a:tc>
                  <a:txBody>
                    <a:bodyPr/>
                    <a:lstStyle/>
                    <a:p>
                      <a:pPr algn="r" rtl="1">
                        <a:spcAft>
                          <a:spcPts val="0"/>
                        </a:spcAft>
                      </a:pPr>
                      <a:r>
                        <a:rPr lang="ar-SA" sz="2400" dirty="0">
                          <a:latin typeface="Times New Roman"/>
                          <a:ea typeface="Times New Roman"/>
                          <a:cs typeface="Arial"/>
                        </a:rPr>
                        <a:t>السلوك الهروبي</a:t>
                      </a:r>
                      <a:endParaRPr lang="en-US" sz="2400" dirty="0">
                        <a:latin typeface="Times New Roman"/>
                        <a:ea typeface="Times New Roman"/>
                      </a:endParaRPr>
                    </a:p>
                  </a:txBody>
                  <a:tcPr marL="68580" marR="68580" marT="0" marB="0"/>
                </a:tc>
                <a:tc>
                  <a:txBody>
                    <a:bodyPr/>
                    <a:lstStyle/>
                    <a:p>
                      <a:pPr algn="r" rtl="1">
                        <a:spcAft>
                          <a:spcPts val="0"/>
                        </a:spcAft>
                      </a:pPr>
                      <a:endParaRPr lang="en-US" sz="2400" dirty="0">
                        <a:latin typeface="Times New Roman"/>
                        <a:ea typeface="Times New Roman"/>
                      </a:endParaRPr>
                    </a:p>
                  </a:txBody>
                  <a:tcPr marL="68580" marR="68580" marT="0" marB="0"/>
                </a:tc>
                <a:extLst>
                  <a:ext uri="{0D108BD9-81ED-4DB2-BD59-A6C34878D82A}">
                    <a16:rowId xmlns:a16="http://schemas.microsoft.com/office/drawing/2014/main" xmlns="" val="10004"/>
                  </a:ext>
                </a:extLst>
              </a:tr>
            </a:tbl>
          </a:graphicData>
        </a:graphic>
      </p:graphicFrame>
      <p:sp>
        <p:nvSpPr>
          <p:cNvPr id="3" name="Rectangle 2"/>
          <p:cNvSpPr/>
          <p:nvPr/>
        </p:nvSpPr>
        <p:spPr>
          <a:xfrm>
            <a:off x="392877" y="1340768"/>
            <a:ext cx="8358246" cy="1077218"/>
          </a:xfrm>
          <a:prstGeom prst="rect">
            <a:avLst/>
          </a:prstGeom>
        </p:spPr>
        <p:txBody>
          <a:bodyPr wrap="square">
            <a:spAutoFit/>
          </a:bodyPr>
          <a:lstStyle/>
          <a:p>
            <a:r>
              <a:rPr lang="ar-SA" sz="3200" b="1" dirty="0"/>
              <a:t>تدارس مع مجموعتك </a:t>
            </a:r>
            <a:r>
              <a:rPr lang="ar-JO" sz="3200" b="1" dirty="0"/>
              <a:t>أ</a:t>
            </a:r>
            <a:r>
              <a:rPr lang="ar-SA" sz="3200" b="1" dirty="0"/>
              <a:t>نواع التعزيز المذكورة في الجدول </a:t>
            </a:r>
            <a:r>
              <a:rPr lang="ar-JO" sz="3200" b="1" dirty="0"/>
              <a:t>أ</a:t>
            </a:r>
            <a:r>
              <a:rPr lang="ar-SA" sz="3200" b="1" dirty="0"/>
              <a:t>دناه، قم بصياغة لحالات تعالجها من خلال ال</a:t>
            </a:r>
            <a:r>
              <a:rPr lang="ar-JO" sz="3200" b="1" dirty="0"/>
              <a:t>أ</a:t>
            </a:r>
            <a:r>
              <a:rPr lang="ar-SA" sz="3200" b="1" dirty="0"/>
              <a:t>ساليب المذكورة</a:t>
            </a:r>
            <a:endParaRPr lang="ar-JO" sz="3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dirty="0"/>
              <a:t>مفهوم المجال الظاهري/ المرجعي :</a:t>
            </a:r>
            <a:endParaRPr lang="ar-JO" dirty="0"/>
          </a:p>
        </p:txBody>
      </p:sp>
      <p:sp>
        <p:nvSpPr>
          <p:cNvPr id="3" name="Content Placeholder 2"/>
          <p:cNvSpPr>
            <a:spLocks noGrp="1"/>
          </p:cNvSpPr>
          <p:nvPr>
            <p:ph idx="1"/>
          </p:nvPr>
        </p:nvSpPr>
        <p:spPr/>
        <p:txBody>
          <a:bodyPr/>
          <a:lstStyle/>
          <a:p>
            <a:r>
              <a:rPr lang="ar-SA" dirty="0"/>
              <a:t>المجال الظاهري هو العالم الخاص بكل فرد ، يتفاعل معه كما يدركه ويستجيب له ككل منظم ، المجال الظاهري ( </a:t>
            </a:r>
            <a:r>
              <a:rPr lang="ar-JO" dirty="0"/>
              <a:t>أ</a:t>
            </a:r>
            <a:r>
              <a:rPr lang="ar-SA" dirty="0"/>
              <a:t>و الإطار المرجعي يمكن للفرد ان يعرفه ولا يستطيع اي شخص اخر ان يعرفه الا من خلال الاستنتاج القائم على التعاطف )  وهذا المجال يتكون من خبرات الفرد في حياته ، حيث أن جميع الخبرات تتشكل لدية فيدركها بطريقته ويستجيب لها كما يراها هو وليس كما يراها الآخرين </a:t>
            </a:r>
            <a:r>
              <a:rPr lang="ar-JO" dirty="0"/>
              <a:t>.</a:t>
            </a:r>
            <a:r>
              <a:rPr lang="ar-SA" dirty="0"/>
              <a:t> ومن هنا فان المجال الظاهري هو المجال الشعوري وعالم الخبرة المتغير باستمرار وهو بالنسبة للفرد واقعا وحقيقة تتحدد من خلاله استجاباته وسلوكه وخير مثال على هذا مريض الفصام الهذياني</a:t>
            </a:r>
            <a:r>
              <a:rPr lang="ar-JO" dirty="0"/>
              <a:t>.</a:t>
            </a:r>
            <a:endParaRPr lang="en-US" dirty="0"/>
          </a:p>
          <a:p>
            <a:endParaRPr lang="ar-JO"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الذات</a:t>
            </a:r>
            <a:endParaRPr lang="ar-JO" dirty="0"/>
          </a:p>
        </p:txBody>
      </p:sp>
      <p:sp>
        <p:nvSpPr>
          <p:cNvPr id="3" name="Content Placeholder 2"/>
          <p:cNvSpPr>
            <a:spLocks noGrp="1"/>
          </p:cNvSpPr>
          <p:nvPr>
            <p:ph idx="1"/>
          </p:nvPr>
        </p:nvSpPr>
        <p:spPr>
          <a:xfrm>
            <a:off x="457200" y="1935480"/>
            <a:ext cx="8229600" cy="4805888"/>
          </a:xfrm>
        </p:spPr>
        <p:txBody>
          <a:bodyPr/>
          <a:lstStyle/>
          <a:p>
            <a:endParaRPr lang="en-US" dirty="0"/>
          </a:p>
          <a:p>
            <a:pPr marL="0" indent="0">
              <a:buNone/>
            </a:pPr>
            <a:r>
              <a:rPr lang="ar-SA" dirty="0"/>
              <a:t>هو مفهوم </a:t>
            </a:r>
            <a:r>
              <a:rPr lang="ar-JO" dirty="0"/>
              <a:t>أ</a:t>
            </a:r>
            <a:r>
              <a:rPr lang="ar-SA" dirty="0"/>
              <a:t>و تصور كلي منظم يتكون من</a:t>
            </a:r>
            <a:r>
              <a:rPr lang="ar-JO" dirty="0"/>
              <a:t>:</a:t>
            </a:r>
            <a:endParaRPr lang="en-US" dirty="0"/>
          </a:p>
          <a:p>
            <a:pPr lvl="1"/>
            <a:r>
              <a:rPr lang="ar-SA" b="1" dirty="0"/>
              <a:t>الذات الحقيقية: </a:t>
            </a:r>
            <a:r>
              <a:rPr lang="ar-SA" dirty="0"/>
              <a:t>وهو ما يكونه الفرد فعلا </a:t>
            </a:r>
            <a:endParaRPr lang="en-US" dirty="0"/>
          </a:p>
          <a:p>
            <a:pPr lvl="1"/>
            <a:r>
              <a:rPr lang="ar-SA" b="1" dirty="0"/>
              <a:t>الذات المدركة: </a:t>
            </a:r>
            <a:r>
              <a:rPr lang="ar-SA" dirty="0"/>
              <a:t>وهو الكيفية التي يرى بها الشخص ذاته</a:t>
            </a:r>
            <a:endParaRPr lang="en-US" dirty="0"/>
          </a:p>
          <a:p>
            <a:pPr lvl="1"/>
            <a:r>
              <a:rPr lang="ar-SA" b="1" dirty="0"/>
              <a:t>الذات الاجتماعية: </a:t>
            </a:r>
            <a:r>
              <a:rPr lang="ar-SA" dirty="0"/>
              <a:t>الذات كما يراها الاخرين، حيث يدرك الفرد الاخرين على انهم يفكرون فيه بطريقة خاصة، فيحاول ان يعيش وفق مستوى هذه التوقعات</a:t>
            </a:r>
            <a:endParaRPr lang="en-US" dirty="0"/>
          </a:p>
          <a:p>
            <a:pPr lvl="1"/>
            <a:r>
              <a:rPr lang="ar-SA" b="1" dirty="0"/>
              <a:t>الذات المثالية: </a:t>
            </a:r>
            <a:r>
              <a:rPr lang="ar-SA" dirty="0"/>
              <a:t>ويعبر عن طموحات الفرد التي يتطلع لحقيقها </a:t>
            </a:r>
            <a:endParaRPr lang="en-US" dirty="0"/>
          </a:p>
          <a:p>
            <a:endParaRPr lang="ar-JO"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محددات نمو الشخصية</a:t>
            </a:r>
          </a:p>
        </p:txBody>
      </p:sp>
      <p:sp>
        <p:nvSpPr>
          <p:cNvPr id="3" name="Content Placeholder 2"/>
          <p:cNvSpPr>
            <a:spLocks noGrp="1"/>
          </p:cNvSpPr>
          <p:nvPr>
            <p:ph idx="1"/>
          </p:nvPr>
        </p:nvSpPr>
        <p:spPr/>
        <p:txBody>
          <a:bodyPr/>
          <a:lstStyle/>
          <a:p>
            <a:pPr marL="0" indent="0">
              <a:buNone/>
            </a:pPr>
            <a:r>
              <a:rPr lang="ar-SA" dirty="0"/>
              <a:t>هناك ثلاث حاجات تحدد نمو الشخصية:</a:t>
            </a:r>
            <a:endParaRPr lang="en-US" dirty="0"/>
          </a:p>
          <a:p>
            <a:pPr lvl="1"/>
            <a:r>
              <a:rPr lang="ar-SA" dirty="0"/>
              <a:t>الحاجة الى الاعتبار الايجابي من الاخرين: وتشبع من خلال حصوله على الدفء والحب والرعاية والاحترام والتقبل من الاشخاص الذين يعتبرهم ذو اهمية في حياته</a:t>
            </a:r>
            <a:r>
              <a:rPr lang="ar-JO" dirty="0"/>
              <a:t>.</a:t>
            </a:r>
            <a:endParaRPr lang="en-US" dirty="0"/>
          </a:p>
          <a:p>
            <a:pPr lvl="1"/>
            <a:r>
              <a:rPr lang="ar-SA" dirty="0"/>
              <a:t>الحاجة الى الاعتبار الذاتي: بمعنى حاجته للنظر الى نفسه بشكل إيجابي</a:t>
            </a:r>
            <a:r>
              <a:rPr lang="ar-JO" dirty="0"/>
              <a:t>.</a:t>
            </a:r>
            <a:endParaRPr lang="en-US" dirty="0"/>
          </a:p>
          <a:p>
            <a:pPr lvl="1"/>
            <a:r>
              <a:rPr lang="ar-SA" dirty="0"/>
              <a:t>شروط الاهمية: وهي تحدد الظروف الكيفية التي يحص بها على الاعتبار الايجابي من جانب الاخرين</a:t>
            </a:r>
            <a:r>
              <a:rPr lang="ar-JO" dirty="0"/>
              <a:t>.</a:t>
            </a:r>
            <a:r>
              <a:rPr lang="ar-SA" dirty="0"/>
              <a:t> </a:t>
            </a:r>
            <a:endParaRPr lang="en-US" dirty="0"/>
          </a:p>
          <a:p>
            <a:endParaRPr lang="ar-JO"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JO" b="1" dirty="0"/>
              <a:t>أ</a:t>
            </a:r>
            <a:r>
              <a:rPr lang="ar-SA" b="1" dirty="0"/>
              <a:t>سباب الاضطراب</a:t>
            </a:r>
            <a:endParaRPr lang="ar-JO" dirty="0"/>
          </a:p>
        </p:txBody>
      </p:sp>
      <p:sp>
        <p:nvSpPr>
          <p:cNvPr id="3" name="Content Placeholder 2"/>
          <p:cNvSpPr>
            <a:spLocks noGrp="1"/>
          </p:cNvSpPr>
          <p:nvPr>
            <p:ph idx="1"/>
          </p:nvPr>
        </p:nvSpPr>
        <p:spPr/>
        <p:txBody>
          <a:bodyPr>
            <a:normAutofit lnSpcReduction="10000"/>
          </a:bodyPr>
          <a:lstStyle/>
          <a:p>
            <a:r>
              <a:rPr lang="ar-SA" dirty="0"/>
              <a:t>حيثما كانت هناك شروط للأهمية في حياة الطفل فانه قد يضطر الى انكار تقويماته واحكامه الشخصية للخبرات التي يمر بها، وذلك سعيا الى ارضاء احكام اشخاص اخرين ذو اهمية بالنسبة له، مما يؤدي الى اغتراب او تنافر بين خبرات الشخص وذاته</a:t>
            </a:r>
            <a:endParaRPr lang="en-US" dirty="0"/>
          </a:p>
          <a:p>
            <a:r>
              <a:rPr lang="ar-SA" dirty="0"/>
              <a:t>وجود عدم تطابق بين:</a:t>
            </a:r>
            <a:endParaRPr lang="en-US" dirty="0"/>
          </a:p>
          <a:p>
            <a:pPr lvl="1"/>
            <a:r>
              <a:rPr lang="ar-SA" dirty="0"/>
              <a:t>الواقع الشخصي (المجال الظاهري) وبين الواقع الخارجي </a:t>
            </a:r>
            <a:r>
              <a:rPr lang="ar-JO" dirty="0"/>
              <a:t>أ</a:t>
            </a:r>
            <a:r>
              <a:rPr lang="ar-SA" dirty="0"/>
              <a:t>و الحقيقي</a:t>
            </a:r>
            <a:r>
              <a:rPr lang="ar-JO" dirty="0"/>
              <a:t>.</a:t>
            </a:r>
            <a:endParaRPr lang="en-US" dirty="0"/>
          </a:p>
          <a:p>
            <a:pPr lvl="1"/>
            <a:r>
              <a:rPr lang="ar-SA" dirty="0"/>
              <a:t>درجة التقارب بين الذات المدركة والذات المثالية</a:t>
            </a:r>
            <a:r>
              <a:rPr lang="ar-JO" dirty="0"/>
              <a:t>.</a:t>
            </a:r>
            <a:endParaRPr lang="en-US" dirty="0"/>
          </a:p>
          <a:p>
            <a:r>
              <a:rPr lang="ar-SA" dirty="0"/>
              <a:t>وبناء عليه يسعى المرشد </a:t>
            </a:r>
            <a:r>
              <a:rPr lang="ar-JO" dirty="0"/>
              <a:t>إ</a:t>
            </a:r>
            <a:r>
              <a:rPr lang="ar-SA" dirty="0"/>
              <a:t>لى تحقيق ال</a:t>
            </a:r>
            <a:r>
              <a:rPr lang="ar-JO" dirty="0"/>
              <a:t>أ</a:t>
            </a:r>
            <a:r>
              <a:rPr lang="ar-SA" dirty="0"/>
              <a:t>هداف التالية:</a:t>
            </a:r>
            <a:endParaRPr lang="en-US" dirty="0"/>
          </a:p>
          <a:p>
            <a:pPr lvl="1"/>
            <a:r>
              <a:rPr lang="ar-JO" dirty="0"/>
              <a:t>إ</a:t>
            </a:r>
            <a:r>
              <a:rPr lang="ar-SA" dirty="0"/>
              <a:t>عادة تنظيم الذات</a:t>
            </a:r>
            <a:r>
              <a:rPr lang="ar-JO" dirty="0"/>
              <a:t>.</a:t>
            </a:r>
            <a:endParaRPr lang="en-US" dirty="0"/>
          </a:p>
          <a:p>
            <a:pPr lvl="1"/>
            <a:r>
              <a:rPr lang="ar-SA" dirty="0"/>
              <a:t>تفكيك وحل شروط الأهمية</a:t>
            </a:r>
            <a:r>
              <a:rPr lang="ar-JO" dirty="0"/>
              <a:t>.</a:t>
            </a:r>
            <a:endParaRPr lang="en-US" dirty="0"/>
          </a:p>
          <a:p>
            <a:pPr lvl="1"/>
            <a:r>
              <a:rPr lang="ar-SA" dirty="0"/>
              <a:t>زيادة درجة التطابق او التقارب بين الذات والخبرة</a:t>
            </a:r>
            <a:r>
              <a:rPr lang="ar-JO" dirty="0"/>
              <a:t>.</a:t>
            </a:r>
            <a:endParaRPr lang="en-US" dirty="0"/>
          </a:p>
          <a:p>
            <a:endParaRPr lang="ar-JO"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dirty="0"/>
              <a:t>العلاقة ال</a:t>
            </a:r>
            <a:r>
              <a:rPr lang="ar-JO" dirty="0"/>
              <a:t>إ</a:t>
            </a:r>
            <a:r>
              <a:rPr lang="ar-SA" dirty="0"/>
              <a:t>رشادية</a:t>
            </a:r>
            <a:endParaRPr lang="ar-JO" dirty="0"/>
          </a:p>
        </p:txBody>
      </p:sp>
      <p:sp>
        <p:nvSpPr>
          <p:cNvPr id="3" name="Content Placeholder 2"/>
          <p:cNvSpPr>
            <a:spLocks noGrp="1"/>
          </p:cNvSpPr>
          <p:nvPr>
            <p:ph idx="1"/>
          </p:nvPr>
        </p:nvSpPr>
        <p:spPr/>
        <p:txBody>
          <a:bodyPr/>
          <a:lstStyle/>
          <a:p>
            <a:pPr marL="0" indent="0">
              <a:buNone/>
            </a:pPr>
            <a:r>
              <a:rPr lang="ar-SA" dirty="0"/>
              <a:t>ان المرشد في العلاقة الارشادية ينبغي ان يكون لديه مجموعة من الخصائص:</a:t>
            </a:r>
            <a:endParaRPr lang="en-US" dirty="0"/>
          </a:p>
          <a:p>
            <a:pPr lvl="1"/>
            <a:r>
              <a:rPr lang="ar-SA" b="1" dirty="0"/>
              <a:t>التقبل:</a:t>
            </a:r>
            <a:r>
              <a:rPr lang="ar-SA" dirty="0"/>
              <a:t> ان يتقبل المسترشد بغض النظر عن سلوكه، ويشتمل التقبل على الاحترام، المودة، الدفء، التقدير</a:t>
            </a:r>
            <a:endParaRPr lang="en-US" dirty="0"/>
          </a:p>
          <a:p>
            <a:pPr lvl="1"/>
            <a:r>
              <a:rPr lang="ar-SA" b="1" dirty="0"/>
              <a:t>الاصالة: </a:t>
            </a:r>
            <a:r>
              <a:rPr lang="ar-SA" dirty="0"/>
              <a:t>ان يكون داخل المرشد كخارجه، فليس هناك تناقض بين ما يقول وما يفعل</a:t>
            </a:r>
            <a:endParaRPr lang="en-US" dirty="0"/>
          </a:p>
          <a:p>
            <a:pPr lvl="1"/>
            <a:r>
              <a:rPr lang="ar-SA" b="1" dirty="0"/>
              <a:t>التعاطف: </a:t>
            </a:r>
            <a:r>
              <a:rPr lang="ar-SA" dirty="0"/>
              <a:t>القدرة على فهم العالم الخاص بالمسترشد، فيستطيع ان يدرك كيف يفكر ويشعر المسترشد ولما يسلك بالطريقة التي يسلكها.</a:t>
            </a:r>
            <a:endParaRPr lang="en-US" dirty="0"/>
          </a:p>
          <a:p>
            <a:endParaRPr lang="ar-JO"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الأسلوب الإرشادي</a:t>
            </a:r>
          </a:p>
        </p:txBody>
      </p:sp>
      <p:sp>
        <p:nvSpPr>
          <p:cNvPr id="3" name="Content Placeholder 2"/>
          <p:cNvSpPr>
            <a:spLocks noGrp="1"/>
          </p:cNvSpPr>
          <p:nvPr>
            <p:ph idx="1"/>
          </p:nvPr>
        </p:nvSpPr>
        <p:spPr/>
        <p:txBody>
          <a:bodyPr/>
          <a:lstStyle/>
          <a:p>
            <a:pPr marL="0" indent="0">
              <a:buNone/>
            </a:pPr>
            <a:r>
              <a:rPr lang="ar-SA" dirty="0"/>
              <a:t>فال</a:t>
            </a:r>
            <a:r>
              <a:rPr lang="ar-JO" dirty="0"/>
              <a:t>أ</a:t>
            </a:r>
            <a:r>
              <a:rPr lang="ar-SA" dirty="0"/>
              <a:t>سلوب ال</a:t>
            </a:r>
            <a:r>
              <a:rPr lang="ar-JO" dirty="0"/>
              <a:t>إ</a:t>
            </a:r>
            <a:r>
              <a:rPr lang="ar-SA" dirty="0"/>
              <a:t>رشادي قائم على بناء علاقة ارشادية تحقق شروط هذه العلاقة</a:t>
            </a:r>
            <a:r>
              <a:rPr lang="ar-SA" b="1" u="sng" dirty="0"/>
              <a:t> اثناء المقابلة</a:t>
            </a:r>
            <a:r>
              <a:rPr lang="ar-SA" dirty="0"/>
              <a:t>: </a:t>
            </a:r>
            <a:endParaRPr lang="en-US" dirty="0"/>
          </a:p>
          <a:p>
            <a:pPr lvl="1"/>
            <a:r>
              <a:rPr lang="ar-SA" dirty="0"/>
              <a:t> الفهم التعاطفي ( التعاطف ) :  الاصغاء، الاستيضاح، الاسئلة ، عكس المشاعر، عكس المحتوى.	</a:t>
            </a:r>
            <a:endParaRPr lang="en-US" dirty="0"/>
          </a:p>
          <a:p>
            <a:pPr lvl="1"/>
            <a:r>
              <a:rPr lang="ar-SA" dirty="0"/>
              <a:t> الاصالة : السلوكات غير اللفظية الداعمة، سلوكات لعب الدور، التوافق والانسجام، الانفتاح وكشف الذات، التلقائية .</a:t>
            </a:r>
            <a:endParaRPr lang="en-US" dirty="0"/>
          </a:p>
          <a:p>
            <a:pPr lvl="1"/>
            <a:r>
              <a:rPr lang="ar-SA" dirty="0"/>
              <a:t> الاعتبار الايجابي : الالتزام، الفهم، عدم إصدار الأحكام، الدفء( اللمس ، التعظيم ، الفورية ).</a:t>
            </a:r>
            <a:endParaRPr lang="en-US" dirty="0"/>
          </a:p>
          <a:p>
            <a:pPr lvl="1"/>
            <a:r>
              <a:rPr lang="ar-SA" dirty="0"/>
              <a:t>الثقة : وتبنى من خلال : الأهداف الواضحة، كشف الذات، الاهتمام، السرية.</a:t>
            </a:r>
            <a:endParaRPr lang="en-US" dirty="0"/>
          </a:p>
          <a:p>
            <a:endParaRPr lang="ar-JO"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نظرية العلاج العقلي العاطفي/الس</a:t>
            </a:r>
          </a:p>
        </p:txBody>
      </p:sp>
      <p:sp>
        <p:nvSpPr>
          <p:cNvPr id="3" name="Content Placeholder 2"/>
          <p:cNvSpPr>
            <a:spLocks noGrp="1"/>
          </p:cNvSpPr>
          <p:nvPr>
            <p:ph idx="1"/>
          </p:nvPr>
        </p:nvSpPr>
        <p:spPr/>
        <p:txBody>
          <a:bodyPr/>
          <a:lstStyle/>
          <a:p>
            <a:r>
              <a:rPr lang="ar-SA" b="1" dirty="0"/>
              <a:t>عندما تمر بخبرة فشل، ماذا تحدث نفسك؟ </a:t>
            </a:r>
            <a:endParaRPr lang="ar-JO" dirty="0"/>
          </a:p>
        </p:txBody>
      </p:sp>
      <p:pic>
        <p:nvPicPr>
          <p:cNvPr id="4" name="Content Placeholder 8">
            <a:extLst>
              <a:ext uri="{FF2B5EF4-FFF2-40B4-BE49-F238E27FC236}">
                <a16:creationId xmlns:a16="http://schemas.microsoft.com/office/drawing/2014/main" xmlns="" id="{780F8D55-0D6E-4FA8-B204-C014CE5A26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2352" y="3284984"/>
            <a:ext cx="4319296" cy="250064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نشاط افتتاحي</a:t>
            </a:r>
          </a:p>
        </p:txBody>
      </p:sp>
      <p:sp>
        <p:nvSpPr>
          <p:cNvPr id="3" name="Content Placeholder 2"/>
          <p:cNvSpPr>
            <a:spLocks noGrp="1"/>
          </p:cNvSpPr>
          <p:nvPr>
            <p:ph idx="1"/>
          </p:nvPr>
        </p:nvSpPr>
        <p:spPr/>
        <p:txBody>
          <a:bodyPr>
            <a:normAutofit/>
          </a:bodyPr>
          <a:lstStyle/>
          <a:p>
            <a:r>
              <a:rPr lang="ar-JO" sz="2800" dirty="0"/>
              <a:t>التعارف: </a:t>
            </a:r>
            <a:r>
              <a:rPr lang="ar-SA" sz="2800" b="1" dirty="0"/>
              <a:t>مبدأ الاخر في الحياة، وفلسفته في التعامل مع مواقفها والآخرين</a:t>
            </a:r>
            <a:endParaRPr lang="ar-JO" sz="2800" dirty="0"/>
          </a:p>
          <a:p>
            <a:r>
              <a:rPr lang="ar-JO" sz="2800" dirty="0"/>
              <a:t>التوقعات</a:t>
            </a:r>
          </a:p>
          <a:p>
            <a:r>
              <a:rPr lang="ar-JO" sz="2800" dirty="0"/>
              <a:t>المعايير</a:t>
            </a:r>
          </a:p>
        </p:txBody>
      </p:sp>
      <p:pic>
        <p:nvPicPr>
          <p:cNvPr id="4" name="Content Placeholder 5">
            <a:extLst>
              <a:ext uri="{FF2B5EF4-FFF2-40B4-BE49-F238E27FC236}">
                <a16:creationId xmlns:a16="http://schemas.microsoft.com/office/drawing/2014/main" xmlns="" id="{1F918E96-D858-4E46-B8D2-A107A2DBB0C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34054" y="3739199"/>
            <a:ext cx="3675891" cy="2414713"/>
          </a:xfrm>
          <a:prstGeom prst="rect">
            <a:avLst/>
          </a:prstGeom>
          <a:ln>
            <a:noFill/>
          </a:ln>
          <a:effectLst>
            <a:softEdge rad="112500"/>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نشاط: </a:t>
            </a:r>
            <a:r>
              <a:rPr lang="ar-JO" sz="4400" dirty="0"/>
              <a:t>نظرية العلاج العقلي العاطفي/الس</a:t>
            </a:r>
            <a:endParaRPr lang="ar-JO" dirty="0"/>
          </a:p>
        </p:txBody>
      </p:sp>
      <p:sp>
        <p:nvSpPr>
          <p:cNvPr id="3" name="Content Placeholder 2"/>
          <p:cNvSpPr>
            <a:spLocks noGrp="1"/>
          </p:cNvSpPr>
          <p:nvPr>
            <p:ph idx="1"/>
          </p:nvPr>
        </p:nvSpPr>
        <p:spPr/>
        <p:txBody>
          <a:bodyPr/>
          <a:lstStyle/>
          <a:p>
            <a:pPr algn="just"/>
            <a:r>
              <a:rPr lang="ar-JO" b="1" dirty="0"/>
              <a:t>تدارس مع مجموعتك </a:t>
            </a:r>
            <a:r>
              <a:rPr lang="ar-SA" b="1" dirty="0"/>
              <a:t>الجزء الخاص ب</a:t>
            </a:r>
            <a:r>
              <a:rPr lang="ar-JO" b="1" dirty="0"/>
              <a:t>كم من النشرة (1-3)</a:t>
            </a:r>
            <a:r>
              <a:rPr lang="ar-SA" b="1" dirty="0"/>
              <a:t>، </a:t>
            </a:r>
            <a:r>
              <a:rPr lang="ar-JO" b="1" dirty="0"/>
              <a:t>قم ب</a:t>
            </a:r>
            <a:r>
              <a:rPr lang="ar-SA" b="1" dirty="0"/>
              <a:t>وضع </a:t>
            </a:r>
            <a:r>
              <a:rPr lang="ar-JO" b="1" dirty="0"/>
              <a:t>أ</a:t>
            </a:r>
            <a:r>
              <a:rPr lang="ar-SA" b="1" dirty="0"/>
              <a:t>مثلة من الحياة ال</a:t>
            </a:r>
            <a:r>
              <a:rPr lang="ar-JO" b="1" dirty="0"/>
              <a:t>وا</a:t>
            </a:r>
            <a:r>
              <a:rPr lang="ar-SA" b="1" dirty="0"/>
              <a:t>قعية في المجتمع </a:t>
            </a:r>
            <a:r>
              <a:rPr lang="ar-JO" b="1" dirty="0"/>
              <a:t>أ</a:t>
            </a:r>
            <a:r>
              <a:rPr lang="ar-SA" b="1" dirty="0"/>
              <a:t>و المدرسة </a:t>
            </a:r>
            <a:r>
              <a:rPr lang="ar-JO" b="1" dirty="0"/>
              <a:t>أ</a:t>
            </a:r>
            <a:r>
              <a:rPr lang="ar-SA" b="1" dirty="0"/>
              <a:t>و الحالات التي </a:t>
            </a:r>
            <a:r>
              <a:rPr lang="ar-JO" b="1" dirty="0"/>
              <a:t>تتعاملون </a:t>
            </a:r>
            <a:r>
              <a:rPr lang="ar-SA" b="1" dirty="0"/>
              <a:t>معها</a:t>
            </a:r>
            <a:r>
              <a:rPr lang="ar-JO" b="1" dirty="0"/>
              <a:t>.</a:t>
            </a:r>
            <a:endParaRPr lang="en-US" dirty="0"/>
          </a:p>
          <a:p>
            <a:pPr algn="just"/>
            <a:endParaRPr lang="ar-JO" dirty="0"/>
          </a:p>
        </p:txBody>
      </p:sp>
      <p:pic>
        <p:nvPicPr>
          <p:cNvPr id="4" name="Content Placeholder 8">
            <a:extLst>
              <a:ext uri="{FF2B5EF4-FFF2-40B4-BE49-F238E27FC236}">
                <a16:creationId xmlns:a16="http://schemas.microsoft.com/office/drawing/2014/main" xmlns="" id="{BD157216-8A57-4989-A880-07CB08B536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12352" y="3429000"/>
            <a:ext cx="4319296" cy="250064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dirty="0"/>
              <a:t>نظرة </a:t>
            </a:r>
            <a:r>
              <a:rPr lang="ar-JO" dirty="0"/>
              <a:t>إل</a:t>
            </a:r>
            <a:r>
              <a:rPr lang="ar-SA" dirty="0"/>
              <a:t>ى الطبيعة ال</a:t>
            </a:r>
            <a:r>
              <a:rPr lang="ar-JO" dirty="0"/>
              <a:t>إ</a:t>
            </a:r>
            <a:r>
              <a:rPr lang="ar-SA" dirty="0"/>
              <a:t>نسانية </a:t>
            </a:r>
            <a:endParaRPr lang="ar-JO" dirty="0"/>
          </a:p>
        </p:txBody>
      </p:sp>
      <p:sp>
        <p:nvSpPr>
          <p:cNvPr id="3" name="Content Placeholder 2"/>
          <p:cNvSpPr>
            <a:spLocks noGrp="1"/>
          </p:cNvSpPr>
          <p:nvPr>
            <p:ph idx="1"/>
          </p:nvPr>
        </p:nvSpPr>
        <p:spPr/>
        <p:txBody>
          <a:bodyPr>
            <a:normAutofit/>
          </a:bodyPr>
          <a:lstStyle/>
          <a:p>
            <a:pPr marL="0" indent="0">
              <a:buNone/>
            </a:pPr>
            <a:r>
              <a:rPr lang="ar-SA" dirty="0"/>
              <a:t>يولد ال</a:t>
            </a:r>
            <a:r>
              <a:rPr lang="ar-JO" dirty="0"/>
              <a:t>إ</a:t>
            </a:r>
            <a:r>
              <a:rPr lang="ar-SA" dirty="0"/>
              <a:t>نسان ولديه ال</a:t>
            </a:r>
            <a:r>
              <a:rPr lang="ar-JO" dirty="0"/>
              <a:t>إ</a:t>
            </a:r>
            <a:r>
              <a:rPr lang="ar-SA" dirty="0"/>
              <a:t>مكانية على التفكير العقلاني [ الصحيح ] والتفكير غير العقلاني [ الخاطئ]، فهو ينزع الى النمو وتحقيق الذات، وبذات الوقت وبسبب عوامل بيولوجية وثقافية وذاتية ينزع وبشكل غير واعي الى تدمير ذاته من خلال ما يسببه لنفسه من اضطرابات ناشئة عن تفكيره غير العقلاني .</a:t>
            </a:r>
            <a:endParaRPr lang="ar-JO" dirty="0"/>
          </a:p>
          <a:p>
            <a:pPr marL="0" indent="0">
              <a:buNone/>
            </a:pPr>
            <a:endParaRPr lang="ar-JO" dirty="0"/>
          </a:p>
          <a:p>
            <a:pPr marL="0" indent="0">
              <a:buNone/>
            </a:pPr>
            <a:r>
              <a:rPr lang="ar-SA" dirty="0"/>
              <a:t> اننا نتعلم المعتقدات اللاعقلانية من الاخرين المهمين في حياتنا خلال مرحلة الطفولة، وكذلك فإننا نعيد تكرار الافكار اللاعقلانية بأنفسنا مما يساعد على الاحتفاظ بها داخل انفسنا ، وبذلك نبقى محصورين ضمن اطار لوم الذات والآخرين بسبب ما نراه من نقص [ عدم الكمال ] او بسبب تصعيد الرغبات الى وجوبيات [ يجب ولازم ] او اطلاق الاحكام العامة [ التعميم ] او كلها مجتمعة </a:t>
            </a:r>
            <a:r>
              <a:rPr lang="ar-JO" dirty="0"/>
              <a:t>.</a:t>
            </a:r>
            <a:endParaRPr lang="en-US" dirty="0"/>
          </a:p>
          <a:p>
            <a:endParaRPr lang="ar-JO"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أفكار لاعقلانية</a:t>
            </a:r>
          </a:p>
        </p:txBody>
      </p:sp>
      <p:sp>
        <p:nvSpPr>
          <p:cNvPr id="3" name="Content Placeholder 2"/>
          <p:cNvSpPr>
            <a:spLocks noGrp="1"/>
          </p:cNvSpPr>
          <p:nvPr>
            <p:ph idx="1"/>
          </p:nvPr>
        </p:nvSpPr>
        <p:spPr>
          <a:xfrm>
            <a:off x="457200" y="1935480"/>
            <a:ext cx="8229600" cy="4922520"/>
          </a:xfrm>
        </p:spPr>
        <p:txBody>
          <a:bodyPr>
            <a:normAutofit fontScale="92500" lnSpcReduction="10000"/>
          </a:bodyPr>
          <a:lstStyle/>
          <a:p>
            <a:pPr marL="0" indent="0">
              <a:buNone/>
            </a:pPr>
            <a:r>
              <a:rPr lang="ar-SA" sz="2800" dirty="0"/>
              <a:t>وفيما يلي بعض ال</a:t>
            </a:r>
            <a:r>
              <a:rPr lang="ar-JO" sz="2800" dirty="0"/>
              <a:t>أ</a:t>
            </a:r>
            <a:r>
              <a:rPr lang="ar-SA" sz="2800" dirty="0"/>
              <a:t>فكار اللاعقلانية التي يطورها ال</a:t>
            </a:r>
            <a:r>
              <a:rPr lang="ar-JO" sz="2800" dirty="0"/>
              <a:t>إ</a:t>
            </a:r>
            <a:r>
              <a:rPr lang="ar-SA" sz="2800" dirty="0"/>
              <a:t>نسان وتقود الى هزم الذات </a:t>
            </a:r>
            <a:r>
              <a:rPr lang="ar-JO" sz="2800" dirty="0"/>
              <a:t>:</a:t>
            </a:r>
            <a:endParaRPr lang="en-US" sz="2800" dirty="0"/>
          </a:p>
          <a:p>
            <a:pPr lvl="1"/>
            <a:r>
              <a:rPr lang="ar-SA" dirty="0"/>
              <a:t> يجب ان أنال حب وقبول جميع الناس الهامين في حياتي </a:t>
            </a:r>
            <a:r>
              <a:rPr lang="ar-JO" dirty="0"/>
              <a:t>.</a:t>
            </a:r>
            <a:endParaRPr lang="en-US" dirty="0"/>
          </a:p>
          <a:p>
            <a:pPr lvl="1"/>
            <a:r>
              <a:rPr lang="ar-SA" dirty="0"/>
              <a:t> يجب ان اقوم بتأدية المهام المطلوبة مني بكفاءة تامة وبشكل تام </a:t>
            </a:r>
            <a:r>
              <a:rPr lang="ar-JO" dirty="0"/>
              <a:t>.</a:t>
            </a:r>
            <a:endParaRPr lang="en-US" dirty="0"/>
          </a:p>
          <a:p>
            <a:pPr lvl="1"/>
            <a:r>
              <a:rPr lang="ar-SA" dirty="0"/>
              <a:t> اذا لم احصل على ما اريد فان ذلك شيء مرعب لا يمكن تحمله </a:t>
            </a:r>
            <a:r>
              <a:rPr lang="ar-JO" dirty="0"/>
              <a:t>.</a:t>
            </a:r>
          </a:p>
          <a:p>
            <a:pPr marL="27432" indent="0">
              <a:buNone/>
            </a:pPr>
            <a:r>
              <a:rPr lang="ar-SA" sz="3000" dirty="0"/>
              <a:t> ومن هنا يقو</a:t>
            </a:r>
            <a:r>
              <a:rPr lang="ar-JO" sz="3000" dirty="0"/>
              <a:t>ل</a:t>
            </a:r>
            <a:r>
              <a:rPr lang="ar-SA" sz="3000" dirty="0"/>
              <a:t> [البرت الس] ان الانسان غير معصوم عن الخطأ ، وان الاضطراب السلوكي يحدث بسبب تفكيرنا ، فالاحداث والخبرات التي نمر بها ليست مسؤولة عن اضطرابنا وإنما طريقة تفسيرنا لهذه الاحداث ، وكذلك فمشاعرنا وليدة لأفكارنا</a:t>
            </a:r>
            <a:r>
              <a:rPr lang="ar-JO" sz="3000" dirty="0"/>
              <a:t>،</a:t>
            </a:r>
            <a:r>
              <a:rPr lang="ar-SA" sz="3000" dirty="0"/>
              <a:t> ولتوضيح ذلك:</a:t>
            </a:r>
            <a:endParaRPr lang="en-US" sz="3000" dirty="0"/>
          </a:p>
          <a:p>
            <a:pPr lvl="0"/>
            <a:r>
              <a:rPr lang="ar-SA" sz="2800" dirty="0"/>
              <a:t>طالب رسب في امتحان يردد على نفسه المقولات التالية : </a:t>
            </a:r>
            <a:endParaRPr lang="en-US" sz="2800" dirty="0"/>
          </a:p>
          <a:p>
            <a:pPr lvl="1"/>
            <a:r>
              <a:rPr lang="ar-SA" dirty="0"/>
              <a:t>انا الملام </a:t>
            </a:r>
            <a:r>
              <a:rPr lang="ar-JO" dirty="0"/>
              <a:t>.. </a:t>
            </a:r>
            <a:r>
              <a:rPr lang="ar-SA" dirty="0"/>
              <a:t>انا فاشل وتعيس</a:t>
            </a:r>
            <a:r>
              <a:rPr lang="ar-JO" dirty="0"/>
              <a:t>.. </a:t>
            </a:r>
            <a:r>
              <a:rPr lang="ar-SA" dirty="0"/>
              <a:t>كل شيء عملته كان خطأ </a:t>
            </a:r>
            <a:r>
              <a:rPr lang="ar-JO" dirty="0"/>
              <a:t>..</a:t>
            </a:r>
            <a:r>
              <a:rPr lang="ar-SA" dirty="0"/>
              <a:t> انا شخص عديم الفائدة ( النتيجة يشعر بس</a:t>
            </a:r>
            <a:r>
              <a:rPr lang="ar-JO" dirty="0"/>
              <a:t>ؤ</a:t>
            </a:r>
            <a:r>
              <a:rPr lang="ar-SA" dirty="0"/>
              <a:t> تجاه ذاته)</a:t>
            </a:r>
            <a:r>
              <a:rPr lang="ar-JO" dirty="0"/>
              <a:t>.</a:t>
            </a:r>
            <a:endParaRPr lang="en-US" dirty="0"/>
          </a:p>
          <a:p>
            <a:pPr lvl="1"/>
            <a:r>
              <a:rPr lang="ar-SA" dirty="0"/>
              <a:t>طالب آخر يقول : خذ الصفر ولا تبالي ، فإن الصفر من شيم الرجال ( النتيجة قد لا يهتم)</a:t>
            </a:r>
            <a:r>
              <a:rPr lang="ar-JO" dirty="0"/>
              <a: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JO" b="1" dirty="0"/>
              <a:t>أ</a:t>
            </a:r>
            <a:r>
              <a:rPr lang="ar-SA" b="1" dirty="0"/>
              <a:t>سباب الاضطراب</a:t>
            </a:r>
            <a:endParaRPr lang="ar-JO" dirty="0"/>
          </a:p>
        </p:txBody>
      </p:sp>
      <p:sp>
        <p:nvSpPr>
          <p:cNvPr id="3" name="Content Placeholder 2"/>
          <p:cNvSpPr>
            <a:spLocks noGrp="1"/>
          </p:cNvSpPr>
          <p:nvPr>
            <p:ph idx="1"/>
          </p:nvPr>
        </p:nvSpPr>
        <p:spPr/>
        <p:txBody>
          <a:bodyPr>
            <a:normAutofit/>
          </a:bodyPr>
          <a:lstStyle/>
          <a:p>
            <a:pPr marL="0" indent="0">
              <a:buNone/>
            </a:pPr>
            <a:r>
              <a:rPr lang="ar-SA" dirty="0"/>
              <a:t>كي تعيش بصحة نفسية: ابتعد عن، الوجوبيات، الكل أو لا شيء، التعميمات. فكل منا له رغبات، ورغباتنا مشروعة ويفترض أن نسعى لتحقيقها، أما أن نحول رغباتنا إلى وجوبيات، ونحكم على أنفسنا والآخرين ومستقبل علاقاتنا معهم بناء على وجوبياتنا فهذا يعني بعدنا عن المنطق العقلاني. كذلك إن لم نقبل ونرضى بجزء من تلك الرغبات وبقينا مصرين على أن نحصل عليها كاملة ولا يسعدنا ما أنجزنا منها فهذا الشقاء بعينه. وجانب آخر من عدم المنطقية في تفكيرنا هو أن نعمم الأخطاء، مثلا قد يسيء لنا أحدهم أو نمر بخبرات متنوعة من الإساءة حصلت معنا أو شاهدناها أو قرأنا عنها فنطلق الأحكام بأن جميع هؤلاء الناس أشرار.</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08720"/>
            <a:ext cx="8229600" cy="5832648"/>
          </a:xfrm>
        </p:spPr>
        <p:txBody>
          <a:bodyPr>
            <a:normAutofit fontScale="92500" lnSpcReduction="20000"/>
          </a:bodyPr>
          <a:lstStyle/>
          <a:p>
            <a:pPr marL="0" indent="0">
              <a:buNone/>
            </a:pPr>
            <a:r>
              <a:rPr lang="ar-SA" dirty="0"/>
              <a:t>يمكننا أن نفكر بطريقة عقلانية، ونعبر عن ذلك من خلال عبارات نقولها في داخلنا عن الذات وعن العالم والمستقبل، وبإمكاننا أن نفكر بطريقة تدمرنا وتسهم في أن نشعر بضعف احترام الذات وعدم الثقة بها. كأن نقول: " إنني شخص عديم الفائدة، أنا لست جيدا". " الآخرين أفضل مني، كل شيء ضدي". إن الأمور لن تتحسن، لا أمل أبدا، لا يوجد ما يسر"</a:t>
            </a:r>
            <a:endParaRPr lang="en-US" dirty="0"/>
          </a:p>
          <a:p>
            <a:pPr marL="0" indent="0">
              <a:buNone/>
            </a:pPr>
            <a:r>
              <a:rPr lang="ar-SA" dirty="0"/>
              <a:t>وكذلك الأمر عندما نفكر بحدية وتطرف، ولا نرى الأشياء إلا أسود أو أبيض.وعندما نقييم منجزاتتنا على أنها عادية، وأن ما وصلنا إليه لا يساوي شيء. </a:t>
            </a:r>
            <a:endParaRPr lang="en-US" dirty="0"/>
          </a:p>
          <a:p>
            <a:pPr marL="0" indent="0">
              <a:buNone/>
            </a:pPr>
            <a:r>
              <a:rPr lang="ar-SA" dirty="0"/>
              <a:t>وكذلك هو الحال عندما نركز فقط على التفاصيل السيئة في أي موقف ولا نرى إلا الجانب السلبي منه، ونقلل من شأن الأحداث الايجابية، ونقفز بتوقعاتنا فنتوقع النتائج السلبية والتي لا تتناسب مع الحقائق المرتبطة بالموقف، كأن نقرأ أفكار الاخرين ونطلق الأحكام بناء على ما توصلنا إليه، أو نتوقع ان اشياءا سيئة سوف تحدث ونتصرف بناء على تلك التوقعات.</a:t>
            </a:r>
            <a:endParaRPr lang="en-US" dirty="0"/>
          </a:p>
          <a:p>
            <a:pPr marL="0" indent="0">
              <a:buNone/>
            </a:pPr>
            <a:r>
              <a:rPr lang="ar-SA" dirty="0"/>
              <a:t>وكذلك عندما نضخم ونقلل من أهمية بعض الأحداث فنضخم الصغير منها أو نبالغ في التقليل من أهمية أحداث أخرى.</a:t>
            </a:r>
            <a:endParaRPr lang="en-US" dirty="0"/>
          </a:p>
          <a:p>
            <a:pPr marL="0" indent="0">
              <a:buNone/>
            </a:pPr>
            <a:r>
              <a:rPr lang="ar-SA" dirty="0"/>
              <a:t>وكذلك عندما نجعل من إنفعالاتنا دليلا لإثبات الحقائق فنجزم مثلا "بما أنني أشعر بالإحباط فالأمور ستزداد تعقيدا.</a:t>
            </a:r>
            <a:endParaRPr lang="en-US" dirty="0"/>
          </a:p>
          <a:p>
            <a:pPr marL="0" indent="0">
              <a:buNone/>
            </a:pPr>
            <a:r>
              <a:rPr lang="ar-SA" dirty="0"/>
              <a:t>وكذلك الامر عندما نميل إلى إستخدام العبارات الحتمية فنقيد أنفسنا أو الآخرين ونفرض معاييرا جامدة ومحددة لا مرونة فيها " يجب أن افعل كذا" ثم نشعر بالذنب والمسؤولية عن حصول الأحداث السلبية، ونبقى عالقين في لوم الذات.</a:t>
            </a:r>
            <a:endParaRPr lang="en-US" dirty="0"/>
          </a:p>
          <a:p>
            <a:pPr marL="0" indent="0">
              <a:buNone/>
            </a:pPr>
            <a:r>
              <a:rPr lang="ar-SA" dirty="0"/>
              <a:t>بكل ذلك نحن ننتهج اللاعقلانية في التفكير وندمر صحتنا النفسية وعلاقاتنا مع الاخرين.</a:t>
            </a:r>
            <a:endParaRPr lang="en-US" dirty="0"/>
          </a:p>
          <a:p>
            <a:endParaRPr lang="ar-JO" dirty="0"/>
          </a:p>
          <a:p>
            <a:endParaRPr lang="ar-JO"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b="1" dirty="0"/>
              <a:t>ال</a:t>
            </a:r>
            <a:r>
              <a:rPr lang="ar-JO" b="1" dirty="0"/>
              <a:t>أ</a:t>
            </a:r>
            <a:r>
              <a:rPr lang="ar-SA" b="1" dirty="0"/>
              <a:t>سلوب ا</a:t>
            </a:r>
            <a:r>
              <a:rPr lang="ar-JO" b="1" dirty="0"/>
              <a:t>لإ</a:t>
            </a:r>
            <a:r>
              <a:rPr lang="ar-SA" b="1" dirty="0"/>
              <a:t>رشادي/ العلاج</a:t>
            </a:r>
            <a:endParaRPr lang="ar-JO" dirty="0"/>
          </a:p>
        </p:txBody>
      </p:sp>
      <p:sp>
        <p:nvSpPr>
          <p:cNvPr id="3" name="Content Placeholder 2"/>
          <p:cNvSpPr>
            <a:spLocks noGrp="1"/>
          </p:cNvSpPr>
          <p:nvPr>
            <p:ph idx="1"/>
          </p:nvPr>
        </p:nvSpPr>
        <p:spPr>
          <a:xfrm>
            <a:off x="457200" y="1935480"/>
            <a:ext cx="8229600" cy="4922520"/>
          </a:xfrm>
        </p:spPr>
        <p:txBody>
          <a:bodyPr>
            <a:normAutofit/>
          </a:bodyPr>
          <a:lstStyle/>
          <a:p>
            <a:pPr>
              <a:buNone/>
            </a:pPr>
            <a:r>
              <a:rPr lang="ar-SA" dirty="0"/>
              <a:t>يعمل البرت الس من خلال العلاج للوصول بالمسترشد </a:t>
            </a:r>
            <a:r>
              <a:rPr lang="ar-JO" dirty="0"/>
              <a:t>إل</a:t>
            </a:r>
            <a:r>
              <a:rPr lang="ar-SA" dirty="0"/>
              <a:t>ى:</a:t>
            </a:r>
            <a:endParaRPr lang="en-US" dirty="0"/>
          </a:p>
          <a:p>
            <a:pPr>
              <a:buNone/>
            </a:pPr>
            <a:r>
              <a:rPr lang="ar-SA" dirty="0"/>
              <a:t>1. الاكتشاف: بان يكتشف الشخص ان المعتقدات اللاعقلانية وال</a:t>
            </a:r>
            <a:r>
              <a:rPr lang="ar-JO" dirty="0"/>
              <a:t>أ</a:t>
            </a:r>
            <a:r>
              <a:rPr lang="ar-SA" dirty="0"/>
              <a:t>حكام المطلقة ( يجب، لازم ) والتي تؤدي به </a:t>
            </a:r>
            <a:r>
              <a:rPr lang="ar-JO" dirty="0"/>
              <a:t>إ</a:t>
            </a:r>
            <a:r>
              <a:rPr lang="ar-SA" dirty="0"/>
              <a:t>لى </a:t>
            </a:r>
            <a:r>
              <a:rPr lang="ar-JO" dirty="0"/>
              <a:t>أ</a:t>
            </a:r>
            <a:r>
              <a:rPr lang="ar-SA" dirty="0"/>
              <a:t>ن يمارس السلوك غير المناسب</a:t>
            </a:r>
            <a:endParaRPr lang="en-US" dirty="0"/>
          </a:p>
          <a:p>
            <a:pPr>
              <a:buNone/>
            </a:pPr>
            <a:r>
              <a:rPr lang="ar-SA" dirty="0"/>
              <a:t>" عندما تقوم بــ .......... ماذا تقول لنفسك؟"</a:t>
            </a:r>
            <a:endParaRPr lang="en-US" dirty="0"/>
          </a:p>
          <a:p>
            <a:pPr>
              <a:buNone/>
            </a:pPr>
            <a:r>
              <a:rPr lang="ar-SA" dirty="0"/>
              <a:t>" عندما تقوم بــ ..........  بماذا تفكر؟"</a:t>
            </a:r>
            <a:endParaRPr lang="en-US" dirty="0"/>
          </a:p>
          <a:p>
            <a:pPr>
              <a:buNone/>
            </a:pPr>
            <a:r>
              <a:rPr lang="ar-SA" dirty="0"/>
              <a:t>2. المناقشة </a:t>
            </a:r>
            <a:r>
              <a:rPr lang="ar-JO" dirty="0"/>
              <a:t>أ</a:t>
            </a:r>
            <a:r>
              <a:rPr lang="ar-SA" dirty="0"/>
              <a:t>و المجادلة وتعليم الشخص ال</a:t>
            </a:r>
            <a:r>
              <a:rPr lang="ar-JO" dirty="0"/>
              <a:t>أ</a:t>
            </a:r>
            <a:r>
              <a:rPr lang="ar-SA" dirty="0"/>
              <a:t>سس المنطقية لمعتقداته"</a:t>
            </a:r>
            <a:endParaRPr lang="en-US" dirty="0"/>
          </a:p>
          <a:p>
            <a:pPr>
              <a:buNone/>
            </a:pPr>
            <a:r>
              <a:rPr lang="ar-SA" dirty="0"/>
              <a:t>"</a:t>
            </a:r>
            <a:r>
              <a:rPr lang="ar-JO" dirty="0"/>
              <a:t>إ</a:t>
            </a:r>
            <a:r>
              <a:rPr lang="ar-SA" dirty="0"/>
              <a:t>ذا كان حدث (س) مصيبة فماذا يكون حدث ( ص )؟"</a:t>
            </a:r>
            <a:endParaRPr lang="en-US" dirty="0"/>
          </a:p>
          <a:p>
            <a:pPr>
              <a:buNone/>
            </a:pPr>
            <a:r>
              <a:rPr lang="ar-SA" dirty="0"/>
              <a:t>"</a:t>
            </a:r>
            <a:r>
              <a:rPr lang="ar-JO" dirty="0"/>
              <a:t>إ</a:t>
            </a:r>
            <a:r>
              <a:rPr lang="ar-SA" dirty="0"/>
              <a:t>ذا كان رسوبك في الثانوية يعد مصيبة</a:t>
            </a:r>
            <a:r>
              <a:rPr lang="ar-JO" dirty="0"/>
              <a:t> </a:t>
            </a:r>
            <a:r>
              <a:rPr lang="ar-SA" dirty="0"/>
              <a:t>بدرجة 100%، فكيف تقيم فقدانك لإحدى عينيك </a:t>
            </a:r>
            <a:r>
              <a:rPr lang="ar-JO" dirty="0"/>
              <a:t>أ</a:t>
            </a:r>
            <a:r>
              <a:rPr lang="ar-SA" dirty="0"/>
              <a:t>و احد </a:t>
            </a:r>
            <a:r>
              <a:rPr lang="ar-JO" dirty="0"/>
              <a:t>أ</a:t>
            </a:r>
            <a:r>
              <a:rPr lang="ar-SA" dirty="0"/>
              <a:t>طرافك"</a:t>
            </a:r>
            <a:endParaRPr lang="en-US" dirty="0"/>
          </a:p>
          <a:p>
            <a:pPr>
              <a:buNone/>
            </a:pPr>
            <a:r>
              <a:rPr lang="ar-SA" dirty="0"/>
              <a:t>" هل فكرتك هذه مستنده </a:t>
            </a:r>
            <a:r>
              <a:rPr lang="ar-JO" dirty="0"/>
              <a:t>إ</a:t>
            </a:r>
            <a:r>
              <a:rPr lang="ar-SA" dirty="0"/>
              <a:t>لى قاعدة؟ قانون؟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b="1" dirty="0"/>
              <a:t>ال</a:t>
            </a:r>
            <a:r>
              <a:rPr lang="ar-JO" b="1" dirty="0"/>
              <a:t>أ</a:t>
            </a:r>
            <a:r>
              <a:rPr lang="ar-SA" b="1" dirty="0"/>
              <a:t>سلوب ال</a:t>
            </a:r>
            <a:r>
              <a:rPr lang="ar-JO" b="1" dirty="0"/>
              <a:t>إ</a:t>
            </a:r>
            <a:r>
              <a:rPr lang="ar-SA" b="1" dirty="0"/>
              <a:t>رشادي/ العلاج</a:t>
            </a:r>
            <a:endParaRPr lang="ar-JO" dirty="0"/>
          </a:p>
        </p:txBody>
      </p:sp>
      <p:sp>
        <p:nvSpPr>
          <p:cNvPr id="3" name="Content Placeholder 2"/>
          <p:cNvSpPr>
            <a:spLocks noGrp="1"/>
          </p:cNvSpPr>
          <p:nvPr>
            <p:ph idx="1"/>
          </p:nvPr>
        </p:nvSpPr>
        <p:spPr>
          <a:xfrm>
            <a:off x="457200" y="1935480"/>
            <a:ext cx="8229600" cy="4805888"/>
          </a:xfrm>
        </p:spPr>
        <p:txBody>
          <a:bodyPr>
            <a:normAutofit lnSpcReduction="10000"/>
          </a:bodyPr>
          <a:lstStyle/>
          <a:p>
            <a:r>
              <a:rPr lang="ar-JO" dirty="0"/>
              <a:t>ا</a:t>
            </a:r>
            <a:r>
              <a:rPr lang="ar-SA" dirty="0"/>
              <a:t>لهدف من ال</a:t>
            </a:r>
            <a:r>
              <a:rPr lang="ar-JO" dirty="0"/>
              <a:t>أ</a:t>
            </a:r>
            <a:r>
              <a:rPr lang="ar-SA" dirty="0"/>
              <a:t>سئلة الوصول بالمسترشد إلى الخطوات الأتية:</a:t>
            </a:r>
            <a:endParaRPr lang="en-US" dirty="0"/>
          </a:p>
          <a:p>
            <a:pPr marL="393192" lvl="1" indent="0">
              <a:buNone/>
            </a:pPr>
            <a:r>
              <a:rPr lang="ar-SA" dirty="0"/>
              <a:t>أ. الاعتراف بانه يتحمل مسؤولية كبرى لسلوكه بطريقة غاضبة.</a:t>
            </a:r>
            <a:endParaRPr lang="en-US" dirty="0"/>
          </a:p>
          <a:p>
            <a:pPr marL="393192" lvl="1" indent="0">
              <a:buNone/>
            </a:pPr>
            <a:r>
              <a:rPr lang="ar-SA" dirty="0"/>
              <a:t>ب. تقبل ان لديه القدرة على تغيير سلوكاته الغاضبة.</a:t>
            </a:r>
            <a:endParaRPr lang="en-US" dirty="0"/>
          </a:p>
          <a:p>
            <a:pPr marL="393192" lvl="1" indent="0">
              <a:buNone/>
            </a:pPr>
            <a:r>
              <a:rPr lang="ar-SA" dirty="0"/>
              <a:t>ج. الاعتراف بان غضبه نتاج لافكاره ومعتقداته.</a:t>
            </a:r>
            <a:endParaRPr lang="en-US" dirty="0"/>
          </a:p>
          <a:p>
            <a:pPr marL="393192" lvl="1" indent="0">
              <a:buNone/>
            </a:pPr>
            <a:r>
              <a:rPr lang="ar-SA" dirty="0"/>
              <a:t>د. ان يستطيع ملاحظة وادراك معتقداته اللاعقلانية.</a:t>
            </a:r>
            <a:endParaRPr lang="en-US" dirty="0"/>
          </a:p>
          <a:p>
            <a:pPr marL="393192" lvl="1" indent="0">
              <a:buNone/>
            </a:pPr>
            <a:r>
              <a:rPr lang="ar-SA" dirty="0"/>
              <a:t>ه. ان يؤمن بان التغيير سيجعله يعمل بشكل </a:t>
            </a:r>
            <a:r>
              <a:rPr lang="ar-JO" dirty="0"/>
              <a:t>أ</a:t>
            </a:r>
            <a:r>
              <a:rPr lang="ar-SA" dirty="0"/>
              <a:t>فضل، ومن ثم سيشعر بشكل </a:t>
            </a:r>
            <a:r>
              <a:rPr lang="ar-JO" dirty="0"/>
              <a:t>أ</a:t>
            </a:r>
            <a:r>
              <a:rPr lang="ar-SA" dirty="0"/>
              <a:t>فضل.</a:t>
            </a:r>
            <a:endParaRPr lang="en-US" dirty="0"/>
          </a:p>
          <a:p>
            <a:pPr marL="393192" lvl="1" indent="0">
              <a:buNone/>
            </a:pPr>
            <a:r>
              <a:rPr lang="ar-SA" dirty="0"/>
              <a:t>و. ان يجرب طرق العلاج المرتبطة بالمدرسة العقلانية، ومنها:</a:t>
            </a:r>
            <a:endParaRPr lang="en-US" dirty="0"/>
          </a:p>
          <a:p>
            <a:pPr marL="667512" lvl="2" indent="0">
              <a:buNone/>
            </a:pPr>
            <a:r>
              <a:rPr lang="ar-SA" dirty="0"/>
              <a:t>1. دحض المعتقدات اللاعقلانية.</a:t>
            </a:r>
            <a:endParaRPr lang="en-US" dirty="0"/>
          </a:p>
          <a:p>
            <a:pPr marL="667512" lvl="2" indent="0">
              <a:buNone/>
            </a:pPr>
            <a:r>
              <a:rPr lang="ar-SA" dirty="0"/>
              <a:t>2. الواجبات البيتية.</a:t>
            </a:r>
            <a:endParaRPr lang="en-US" dirty="0"/>
          </a:p>
          <a:p>
            <a:pPr marL="667512" lvl="2" indent="0">
              <a:buNone/>
            </a:pPr>
            <a:r>
              <a:rPr lang="ar-SA" dirty="0"/>
              <a:t>3. تغيير النماذج اللغوية الغامضة.</a:t>
            </a:r>
            <a:endParaRPr lang="en-US" dirty="0"/>
          </a:p>
          <a:p>
            <a:pPr marL="667512" lvl="2" indent="0">
              <a:buNone/>
            </a:pPr>
            <a:r>
              <a:rPr lang="ar-SA" dirty="0"/>
              <a:t>4. استخدام الدعابة</a:t>
            </a:r>
            <a:endParaRPr lang="en-US" dirty="0"/>
          </a:p>
          <a:p>
            <a:pPr marL="667512" lvl="2" indent="0">
              <a:buNone/>
            </a:pPr>
            <a:r>
              <a:rPr lang="ar-SA" dirty="0"/>
              <a:t>3. التمييز</a:t>
            </a:r>
            <a:endParaRPr lang="en-US" dirty="0"/>
          </a:p>
          <a:p>
            <a:pPr>
              <a:buNone/>
            </a:pPr>
            <a:endParaRPr lang="en-US" dirty="0"/>
          </a:p>
          <a:p>
            <a:endParaRPr lang="ar-JO"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تطبيقات النظريات</a:t>
            </a:r>
          </a:p>
        </p:txBody>
      </p:sp>
      <p:sp>
        <p:nvSpPr>
          <p:cNvPr id="3" name="Content Placeholder 2"/>
          <p:cNvSpPr>
            <a:spLocks noGrp="1"/>
          </p:cNvSpPr>
          <p:nvPr>
            <p:ph idx="1"/>
          </p:nvPr>
        </p:nvSpPr>
        <p:spPr/>
        <p:txBody>
          <a:bodyPr/>
          <a:lstStyle/>
          <a:p>
            <a:pPr marL="0" indent="0">
              <a:buNone/>
            </a:pPr>
            <a:r>
              <a:rPr lang="ar-SA" b="1" dirty="0"/>
              <a:t>بالتعاون مع </a:t>
            </a:r>
            <a:r>
              <a:rPr lang="ar-JO" b="1" dirty="0"/>
              <a:t>أ</a:t>
            </a:r>
            <a:r>
              <a:rPr lang="ar-SA" b="1" dirty="0"/>
              <a:t>فراد مجموعتك قم بدراسة الجزء الخاص بكم من النظريات، واقتراح طرقا لتطبيقها داخل المدرسة وبتقديم خدماته ال</a:t>
            </a:r>
            <a:r>
              <a:rPr lang="ar-JO" b="1" dirty="0"/>
              <a:t>إ</a:t>
            </a:r>
            <a:r>
              <a:rPr lang="ar-SA" b="1" dirty="0"/>
              <a:t>رشادية للطلبة والمعلمين وأولياء ال</a:t>
            </a:r>
            <a:r>
              <a:rPr lang="ar-JO" b="1" dirty="0"/>
              <a:t>أ</a:t>
            </a:r>
            <a:r>
              <a:rPr lang="ar-SA" b="1" dirty="0"/>
              <a:t>مور، وكيفية توظيفها باستخدام ال</a:t>
            </a:r>
            <a:r>
              <a:rPr lang="ar-JO" b="1" dirty="0"/>
              <a:t>أ</a:t>
            </a:r>
            <a:r>
              <a:rPr lang="ar-SA" b="1" dirty="0"/>
              <a:t>ساليب المبينة</a:t>
            </a:r>
            <a:r>
              <a:rPr lang="ar-JO" b="1" dirty="0"/>
              <a:t> </a:t>
            </a:r>
            <a:r>
              <a:rPr lang="ar-SA" b="1" dirty="0"/>
              <a:t>في الجدول</a:t>
            </a:r>
            <a:endParaRPr lang="en-US" dirty="0"/>
          </a:p>
          <a:p>
            <a:pPr marL="0" indent="0">
              <a:buNone/>
            </a:pPr>
            <a:r>
              <a:rPr lang="ar-SA" b="1" dirty="0"/>
              <a:t> </a:t>
            </a:r>
            <a:endParaRPr lang="en-US" dirty="0"/>
          </a:p>
          <a:p>
            <a:endParaRPr lang="ar-JO" dirty="0"/>
          </a:p>
        </p:txBody>
      </p:sp>
      <p:graphicFrame>
        <p:nvGraphicFramePr>
          <p:cNvPr id="4" name="Table 3"/>
          <p:cNvGraphicFramePr>
            <a:graphicFrameLocks noGrp="1"/>
          </p:cNvGraphicFramePr>
          <p:nvPr>
            <p:extLst>
              <p:ext uri="{D42A27DB-BD31-4B8C-83A1-F6EECF244321}">
                <p14:modId xmlns:p14="http://schemas.microsoft.com/office/powerpoint/2010/main" val="612682448"/>
              </p:ext>
            </p:extLst>
          </p:nvPr>
        </p:nvGraphicFramePr>
        <p:xfrm>
          <a:off x="1524000" y="3726974"/>
          <a:ext cx="6096000" cy="2597626"/>
        </p:xfrm>
        <a:graphic>
          <a:graphicData uri="http://schemas.openxmlformats.org/drawingml/2006/table">
            <a:tbl>
              <a:tblPr rtl="1" firstRow="1" bandRow="1">
                <a:tableStyleId>{5940675A-B579-460E-94D1-54222C63F5DA}</a:tableStyleId>
              </a:tblPr>
              <a:tblGrid>
                <a:gridCol w="1524000">
                  <a:extLst>
                    <a:ext uri="{9D8B030D-6E8A-4147-A177-3AD203B41FA5}">
                      <a16:colId xmlns:a16="http://schemas.microsoft.com/office/drawing/2014/main" xmlns="" val="20000"/>
                    </a:ext>
                  </a:extLst>
                </a:gridCol>
                <a:gridCol w="1524000">
                  <a:extLst>
                    <a:ext uri="{9D8B030D-6E8A-4147-A177-3AD203B41FA5}">
                      <a16:colId xmlns:a16="http://schemas.microsoft.com/office/drawing/2014/main" xmlns="" val="20001"/>
                    </a:ext>
                  </a:extLst>
                </a:gridCol>
                <a:gridCol w="1524000">
                  <a:extLst>
                    <a:ext uri="{9D8B030D-6E8A-4147-A177-3AD203B41FA5}">
                      <a16:colId xmlns:a16="http://schemas.microsoft.com/office/drawing/2014/main" xmlns="" val="20002"/>
                    </a:ext>
                  </a:extLst>
                </a:gridCol>
                <a:gridCol w="1524000">
                  <a:extLst>
                    <a:ext uri="{9D8B030D-6E8A-4147-A177-3AD203B41FA5}">
                      <a16:colId xmlns:a16="http://schemas.microsoft.com/office/drawing/2014/main" xmlns="" val="20003"/>
                    </a:ext>
                  </a:extLst>
                </a:gridCol>
              </a:tblGrid>
              <a:tr h="288032">
                <a:tc rowSpan="2">
                  <a:txBody>
                    <a:bodyPr/>
                    <a:lstStyle/>
                    <a:p>
                      <a:pPr algn="r" rtl="1">
                        <a:spcAft>
                          <a:spcPts val="0"/>
                        </a:spcAft>
                      </a:pPr>
                      <a:r>
                        <a:rPr lang="ar-SA" sz="1400" b="1" dirty="0"/>
                        <a:t>الاسلوب</a:t>
                      </a:r>
                      <a:endParaRPr lang="en-US" sz="1400" b="1" dirty="0">
                        <a:latin typeface="Times New Roman"/>
                        <a:ea typeface="Times New Roman"/>
                      </a:endParaRPr>
                    </a:p>
                  </a:txBody>
                  <a:tcPr marL="68580" marR="68580" marT="0" marB="0"/>
                </a:tc>
                <a:tc gridSpan="3">
                  <a:txBody>
                    <a:bodyPr/>
                    <a:lstStyle/>
                    <a:p>
                      <a:pPr algn="ctr" rtl="1">
                        <a:spcAft>
                          <a:spcPts val="0"/>
                        </a:spcAft>
                      </a:pPr>
                      <a:r>
                        <a:rPr lang="ar-SA" sz="1400" b="1" dirty="0"/>
                        <a:t>الفئة المستهدفة</a:t>
                      </a:r>
                      <a:endParaRPr lang="en-US" sz="1400" b="1" dirty="0">
                        <a:latin typeface="Times New Roman"/>
                        <a:ea typeface="Times New Roman"/>
                      </a:endParaRPr>
                    </a:p>
                  </a:txBody>
                  <a:tcPr marL="68580" marR="68580" marT="0" marB="0"/>
                </a:tc>
                <a:tc hMerge="1">
                  <a:txBody>
                    <a:bodyPr/>
                    <a:lstStyle/>
                    <a:p>
                      <a:pPr rtl="1"/>
                      <a:endParaRPr lang="ar-JO"/>
                    </a:p>
                  </a:txBody>
                  <a:tcPr/>
                </a:tc>
                <a:tc hMerge="1">
                  <a:txBody>
                    <a:bodyPr/>
                    <a:lstStyle/>
                    <a:p>
                      <a:pPr rtl="1"/>
                      <a:endParaRPr lang="ar-JO"/>
                    </a:p>
                  </a:txBody>
                  <a:tcPr/>
                </a:tc>
                <a:extLst>
                  <a:ext uri="{0D108BD9-81ED-4DB2-BD59-A6C34878D82A}">
                    <a16:rowId xmlns:a16="http://schemas.microsoft.com/office/drawing/2014/main" xmlns="" val="10000"/>
                  </a:ext>
                </a:extLst>
              </a:tr>
              <a:tr h="288032">
                <a:tc vMerge="1">
                  <a:txBody>
                    <a:bodyPr/>
                    <a:lstStyle/>
                    <a:p>
                      <a:pPr rtl="1"/>
                      <a:endParaRPr lang="ar-JO"/>
                    </a:p>
                  </a:txBody>
                  <a:tcPr/>
                </a:tc>
                <a:tc>
                  <a:txBody>
                    <a:bodyPr/>
                    <a:lstStyle/>
                    <a:p>
                      <a:pPr algn="r" rtl="1">
                        <a:spcAft>
                          <a:spcPts val="0"/>
                        </a:spcAft>
                      </a:pPr>
                      <a:r>
                        <a:rPr lang="ar-SA" sz="1400" b="1" dirty="0"/>
                        <a:t>الطلبة</a:t>
                      </a:r>
                      <a:endParaRPr lang="en-US" sz="1400" b="1" dirty="0">
                        <a:latin typeface="Times New Roman"/>
                        <a:ea typeface="Times New Roman"/>
                      </a:endParaRPr>
                    </a:p>
                  </a:txBody>
                  <a:tcPr marL="68580" marR="68580" marT="0" marB="0"/>
                </a:tc>
                <a:tc>
                  <a:txBody>
                    <a:bodyPr/>
                    <a:lstStyle/>
                    <a:p>
                      <a:pPr algn="r" rtl="1">
                        <a:spcAft>
                          <a:spcPts val="0"/>
                        </a:spcAft>
                      </a:pPr>
                      <a:r>
                        <a:rPr lang="ar-SA" sz="1400" b="1" dirty="0"/>
                        <a:t>المعلمين</a:t>
                      </a:r>
                      <a:endParaRPr lang="en-US" sz="1400" b="1" dirty="0">
                        <a:latin typeface="Times New Roman"/>
                        <a:ea typeface="Times New Roman"/>
                      </a:endParaRPr>
                    </a:p>
                  </a:txBody>
                  <a:tcPr marL="68580" marR="68580" marT="0" marB="0"/>
                </a:tc>
                <a:tc>
                  <a:txBody>
                    <a:bodyPr/>
                    <a:lstStyle/>
                    <a:p>
                      <a:pPr algn="r" rtl="1">
                        <a:spcAft>
                          <a:spcPts val="0"/>
                        </a:spcAft>
                      </a:pPr>
                      <a:r>
                        <a:rPr lang="ar-SA" sz="1400" b="1" dirty="0"/>
                        <a:t>اولياء الامور</a:t>
                      </a:r>
                      <a:endParaRPr lang="en-US" sz="1400" b="1" dirty="0">
                        <a:latin typeface="Times New Roman"/>
                        <a:ea typeface="Times New Roman"/>
                      </a:endParaRPr>
                    </a:p>
                  </a:txBody>
                  <a:tcPr marL="68580" marR="68580" marT="0" marB="0"/>
                </a:tc>
                <a:extLst>
                  <a:ext uri="{0D108BD9-81ED-4DB2-BD59-A6C34878D82A}">
                    <a16:rowId xmlns:a16="http://schemas.microsoft.com/office/drawing/2014/main" xmlns="" val="10001"/>
                  </a:ext>
                </a:extLst>
              </a:tr>
              <a:tr h="288032">
                <a:tc>
                  <a:txBody>
                    <a:bodyPr/>
                    <a:lstStyle/>
                    <a:p>
                      <a:pPr algn="r" rtl="1">
                        <a:lnSpc>
                          <a:spcPct val="150000"/>
                        </a:lnSpc>
                        <a:spcAft>
                          <a:spcPts val="0"/>
                        </a:spcAft>
                      </a:pPr>
                      <a:r>
                        <a:rPr lang="ar-SA" sz="1400" b="1" dirty="0"/>
                        <a:t>حصص التوجيه الجمعي</a:t>
                      </a:r>
                      <a:endParaRPr lang="en-US" sz="1400" b="1" dirty="0">
                        <a:latin typeface="Times New Roman"/>
                        <a:ea typeface="Times New Roman"/>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extLst>
                  <a:ext uri="{0D108BD9-81ED-4DB2-BD59-A6C34878D82A}">
                    <a16:rowId xmlns:a16="http://schemas.microsoft.com/office/drawing/2014/main" xmlns="" val="10002"/>
                  </a:ext>
                </a:extLst>
              </a:tr>
              <a:tr h="288032">
                <a:tc>
                  <a:txBody>
                    <a:bodyPr/>
                    <a:lstStyle/>
                    <a:p>
                      <a:pPr algn="r" rtl="1">
                        <a:spcAft>
                          <a:spcPts val="0"/>
                        </a:spcAft>
                      </a:pPr>
                      <a:r>
                        <a:rPr lang="ar-SA" sz="1400" b="1" dirty="0"/>
                        <a:t>النشرات</a:t>
                      </a:r>
                      <a:endParaRPr lang="en-US" sz="1400" b="1" dirty="0">
                        <a:latin typeface="Times New Roman"/>
                        <a:ea typeface="Times New Roman"/>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extLst>
                  <a:ext uri="{0D108BD9-81ED-4DB2-BD59-A6C34878D82A}">
                    <a16:rowId xmlns:a16="http://schemas.microsoft.com/office/drawing/2014/main" xmlns="" val="10003"/>
                  </a:ext>
                </a:extLst>
              </a:tr>
              <a:tr h="288032">
                <a:tc>
                  <a:txBody>
                    <a:bodyPr/>
                    <a:lstStyle/>
                    <a:p>
                      <a:pPr algn="r" rtl="1">
                        <a:spcAft>
                          <a:spcPts val="0"/>
                        </a:spcAft>
                      </a:pPr>
                      <a:r>
                        <a:rPr lang="ar-SA" sz="1400" b="1" dirty="0"/>
                        <a:t>المقابلات</a:t>
                      </a:r>
                      <a:endParaRPr lang="en-US" sz="1400" b="1" dirty="0">
                        <a:latin typeface="Times New Roman"/>
                        <a:ea typeface="Times New Roman"/>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extLst>
                  <a:ext uri="{0D108BD9-81ED-4DB2-BD59-A6C34878D82A}">
                    <a16:rowId xmlns:a16="http://schemas.microsoft.com/office/drawing/2014/main" xmlns="" val="10004"/>
                  </a:ext>
                </a:extLst>
              </a:tr>
              <a:tr h="288032">
                <a:tc>
                  <a:txBody>
                    <a:bodyPr/>
                    <a:lstStyle/>
                    <a:p>
                      <a:pPr algn="r" rtl="1">
                        <a:spcAft>
                          <a:spcPts val="0"/>
                        </a:spcAft>
                      </a:pPr>
                      <a:r>
                        <a:rPr lang="ar-SA" sz="1400" b="1" dirty="0"/>
                        <a:t>المقاييس</a:t>
                      </a:r>
                      <a:endParaRPr lang="en-US" sz="1400" b="1" dirty="0">
                        <a:latin typeface="Times New Roman"/>
                        <a:ea typeface="Times New Roman"/>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extLst>
                  <a:ext uri="{0D108BD9-81ED-4DB2-BD59-A6C34878D82A}">
                    <a16:rowId xmlns:a16="http://schemas.microsoft.com/office/drawing/2014/main" xmlns="" val="10005"/>
                  </a:ext>
                </a:extLst>
              </a:tr>
              <a:tr h="288032">
                <a:tc>
                  <a:txBody>
                    <a:bodyPr/>
                    <a:lstStyle/>
                    <a:p>
                      <a:pPr algn="r" rtl="1">
                        <a:spcAft>
                          <a:spcPts val="0"/>
                        </a:spcAft>
                      </a:pPr>
                      <a:r>
                        <a:rPr lang="ar-SA" sz="1400" b="1" dirty="0"/>
                        <a:t>البحوث</a:t>
                      </a:r>
                      <a:endParaRPr lang="en-US" sz="1400" b="1" dirty="0">
                        <a:latin typeface="Times New Roman"/>
                        <a:ea typeface="Times New Roman"/>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extLst>
                  <a:ext uri="{0D108BD9-81ED-4DB2-BD59-A6C34878D82A}">
                    <a16:rowId xmlns:a16="http://schemas.microsoft.com/office/drawing/2014/main" xmlns="" val="10006"/>
                  </a:ext>
                </a:extLst>
              </a:tr>
              <a:tr h="288032">
                <a:tc>
                  <a:txBody>
                    <a:bodyPr/>
                    <a:lstStyle/>
                    <a:p>
                      <a:pPr algn="r" rtl="1">
                        <a:spcAft>
                          <a:spcPts val="0"/>
                        </a:spcAft>
                      </a:pPr>
                      <a:r>
                        <a:rPr lang="ar-SA" sz="1400" b="1" dirty="0"/>
                        <a:t>الاجتماعات</a:t>
                      </a:r>
                      <a:endParaRPr lang="en-US" sz="1400" b="1" dirty="0">
                        <a:latin typeface="Times New Roman"/>
                        <a:ea typeface="Times New Roman"/>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extLst>
                  <a:ext uri="{0D108BD9-81ED-4DB2-BD59-A6C34878D82A}">
                    <a16:rowId xmlns:a16="http://schemas.microsoft.com/office/drawing/2014/main" xmlns="" val="10007"/>
                  </a:ext>
                </a:extLst>
              </a:tr>
              <a:tr h="288032">
                <a:tc>
                  <a:txBody>
                    <a:bodyPr/>
                    <a:lstStyle/>
                    <a:p>
                      <a:pPr algn="r" rtl="1">
                        <a:spcAft>
                          <a:spcPts val="0"/>
                        </a:spcAft>
                      </a:pPr>
                      <a:r>
                        <a:rPr lang="ar-JO" sz="1400" b="1" dirty="0">
                          <a:latin typeface="Times New Roman"/>
                          <a:ea typeface="Times New Roman"/>
                        </a:rPr>
                        <a:t>المحاضرات</a:t>
                      </a:r>
                      <a:endParaRPr lang="en-US" sz="1400" b="1" dirty="0">
                        <a:latin typeface="Times New Roman"/>
                        <a:ea typeface="Times New Roman"/>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tc>
                  <a:txBody>
                    <a:bodyPr/>
                    <a:lstStyle/>
                    <a:p>
                      <a:pPr algn="r" rtl="1">
                        <a:spcAft>
                          <a:spcPts val="0"/>
                        </a:spcAft>
                      </a:pPr>
                      <a:endParaRPr lang="ar-SA" sz="1400" b="1" dirty="0">
                        <a:latin typeface="Times New Roman"/>
                        <a:ea typeface="Times New Roman"/>
                        <a:cs typeface="Arial"/>
                      </a:endParaRPr>
                    </a:p>
                  </a:txBody>
                  <a:tcPr marL="68580" marR="68580" marT="0" marB="0"/>
                </a:tc>
                <a:extLst>
                  <a:ext uri="{0D108BD9-81ED-4DB2-BD59-A6C34878D82A}">
                    <a16:rowId xmlns:a16="http://schemas.microsoft.com/office/drawing/2014/main" xmlns="" val="10008"/>
                  </a:ext>
                </a:extLst>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2276872"/>
            <a:ext cx="6264696" cy="2448272"/>
          </a:xfrm>
        </p:spPr>
        <p:txBody>
          <a:bodyPr>
            <a:normAutofit/>
          </a:bodyPr>
          <a:lstStyle/>
          <a:p>
            <a:pPr algn="ctr"/>
            <a:r>
              <a:rPr lang="ar-JO" sz="5400" dirty="0"/>
              <a:t>اليوم الثاني</a:t>
            </a:r>
            <a:br>
              <a:rPr lang="ar-JO" sz="5400" dirty="0"/>
            </a:br>
            <a:endParaRPr lang="ar-JO"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مقدمة</a:t>
            </a:r>
          </a:p>
        </p:txBody>
      </p:sp>
      <p:sp>
        <p:nvSpPr>
          <p:cNvPr id="3" name="Content Placeholder 2"/>
          <p:cNvSpPr>
            <a:spLocks noGrp="1"/>
          </p:cNvSpPr>
          <p:nvPr>
            <p:ph idx="1"/>
          </p:nvPr>
        </p:nvSpPr>
        <p:spPr/>
        <p:txBody>
          <a:bodyPr/>
          <a:lstStyle/>
          <a:p>
            <a:pPr marL="0" indent="0">
              <a:buNone/>
            </a:pPr>
            <a:r>
              <a:rPr lang="ar-JO" dirty="0"/>
              <a:t>إن معرفة المرشد التربوي لخصائص ومتطلبات المرحلة العمرية التي يمر بها الطفل توفر له الفهم لما يمر به الطالب من تحديات اثناء تفاعله مع المواد الدراسية والمعلمين والطلبة واولياء الامور ومواقف الحياة بشكل عام، كما توفر له الوعي اللازم لاحتياجات الطلبة وكيفية تلبية تلك الحاجات من خلال تقديم الخدمات الارشادية بأساليبها المتعددة، وبتفعيله للجانب البنائي يعرف كيف يخطط لمساعدة الطفل على التطور والنمو، ومن خلال الجانب الوقائي يستطيع وضع الاجراءات المناسبة بما يلبي حاجات الطلبة، واما بالجانب العلاجي فيصبح اكثر معرفة في تفسير السلوك المناسب وغير المناسب وفق المرحلة العمرية التي يمر بها الطالب</a:t>
            </a:r>
            <a:endParaRPr lang="en-US" dirty="0"/>
          </a:p>
          <a:p>
            <a:endParaRPr lang="ar-JO"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النظرية السلوكية</a:t>
            </a:r>
          </a:p>
        </p:txBody>
      </p:sp>
      <p:sp>
        <p:nvSpPr>
          <p:cNvPr id="3" name="Content Placeholder 2"/>
          <p:cNvSpPr>
            <a:spLocks noGrp="1"/>
          </p:cNvSpPr>
          <p:nvPr>
            <p:ph idx="1"/>
          </p:nvPr>
        </p:nvSpPr>
        <p:spPr/>
        <p:txBody>
          <a:bodyPr/>
          <a:lstStyle/>
          <a:p>
            <a:r>
              <a:rPr lang="ar-SA" b="1" dirty="0"/>
              <a:t>ما الفائدة من وجود الاشارة الضوئية في الشوارع؟ </a:t>
            </a:r>
            <a:endParaRPr lang="en-US" dirty="0"/>
          </a:p>
          <a:p>
            <a:pPr>
              <a:buNone/>
            </a:pPr>
            <a:endParaRPr lang="en-US" dirty="0"/>
          </a:p>
        </p:txBody>
      </p:sp>
      <p:pic>
        <p:nvPicPr>
          <p:cNvPr id="4" name="Content Placeholder 5">
            <a:extLst>
              <a:ext uri="{FF2B5EF4-FFF2-40B4-BE49-F238E27FC236}">
                <a16:creationId xmlns:a16="http://schemas.microsoft.com/office/drawing/2014/main" xmlns="" id="{5E44D78F-1B6F-4A02-8186-C9B0B6FDE95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93148" y="3573016"/>
            <a:ext cx="2957704" cy="2673226"/>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a:t>التهيئة</a:t>
            </a:r>
            <a:endParaRPr lang="ar-JO" dirty="0"/>
          </a:p>
        </p:txBody>
      </p:sp>
      <p:sp>
        <p:nvSpPr>
          <p:cNvPr id="3" name="Content Placeholder 2"/>
          <p:cNvSpPr>
            <a:spLocks noGrp="1"/>
          </p:cNvSpPr>
          <p:nvPr>
            <p:ph idx="1"/>
          </p:nvPr>
        </p:nvSpPr>
        <p:spPr/>
        <p:txBody>
          <a:bodyPr/>
          <a:lstStyle/>
          <a:p>
            <a:r>
              <a:rPr lang="ar-JO" dirty="0"/>
              <a:t>أ</a:t>
            </a:r>
            <a:r>
              <a:rPr lang="ar-SA" dirty="0"/>
              <a:t>ردت الذهاب سائحا لدولة ما؟ ما الذي ستجهزه ل</a:t>
            </a:r>
            <a:r>
              <a:rPr lang="ar-JO" dirty="0"/>
              <a:t>أ</a:t>
            </a:r>
            <a:r>
              <a:rPr lang="ar-SA" dirty="0"/>
              <a:t>جل ذلك؟</a:t>
            </a:r>
            <a:endParaRPr lang="ar-JO" dirty="0"/>
          </a:p>
          <a:p>
            <a:pPr marL="365760" lvl="1" indent="0">
              <a:buNone/>
            </a:pPr>
            <a:r>
              <a:rPr lang="ar-SA" dirty="0"/>
              <a:t>من الاهمية بمكان ان تأخذ معلومات عن طبيعة الطقس في تلك الدولة والعملة التي يتعاملون بها والمناطق السياحية وطبيعة الناس بها والنظام الاجتماعي الذي يحكمها وثقافتهم و</a:t>
            </a:r>
            <a:r>
              <a:rPr lang="ar-JO" dirty="0"/>
              <a:t>أ</a:t>
            </a:r>
            <a:r>
              <a:rPr lang="ar-SA" dirty="0"/>
              <a:t>مورا </a:t>
            </a:r>
            <a:r>
              <a:rPr lang="ar-JO" dirty="0"/>
              <a:t>أ</a:t>
            </a:r>
            <a:r>
              <a:rPr lang="ar-SA" dirty="0"/>
              <a:t>خرى كثير </a:t>
            </a:r>
            <a:endParaRPr lang="en-US" dirty="0"/>
          </a:p>
          <a:p>
            <a:endParaRPr lang="en-US" dirty="0"/>
          </a:p>
          <a:p>
            <a:endParaRPr lang="ar-JO" dirty="0"/>
          </a:p>
        </p:txBody>
      </p:sp>
      <p:pic>
        <p:nvPicPr>
          <p:cNvPr id="4" name="Picture 2" descr="Why We Exist">
            <a:extLst>
              <a:ext uri="{FF2B5EF4-FFF2-40B4-BE49-F238E27FC236}">
                <a16:creationId xmlns:a16="http://schemas.microsoft.com/office/drawing/2014/main" xmlns="" id="{83909BAA-D4D1-46CE-82C7-F1DF44D8D01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6790" y="4105902"/>
            <a:ext cx="4750420" cy="246405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a:t>اننا لمجرد رحلة قمنا بمطالعة نظام </a:t>
            </a:r>
            <a:r>
              <a:rPr lang="ar-JO" dirty="0"/>
              <a:t>أ</a:t>
            </a:r>
            <a:r>
              <a:rPr lang="ar-SA" dirty="0"/>
              <a:t>مورا متعددة عن تلك المنطقة كي نتعرف على الكيفية التي سنسلك بها ونبتعد عن الوقوع في المشكلات، فكيف هو ال</a:t>
            </a:r>
            <a:r>
              <a:rPr lang="ar-JO" dirty="0"/>
              <a:t>أ</a:t>
            </a:r>
            <a:r>
              <a:rPr lang="ar-SA" dirty="0"/>
              <a:t>مر عندما ندخل مدرسة وسنتعامل مع طلبة في مراحل عمرية متنوعة؟ اتفق معهم على </a:t>
            </a:r>
            <a:r>
              <a:rPr lang="ar-JO" dirty="0"/>
              <a:t>أ</a:t>
            </a:r>
            <a:r>
              <a:rPr lang="ar-SA" dirty="0"/>
              <a:t>همية ذلك و</a:t>
            </a:r>
            <a:r>
              <a:rPr lang="ar-JO" dirty="0"/>
              <a:t>أ</a:t>
            </a:r>
            <a:r>
              <a:rPr lang="ar-SA" dirty="0"/>
              <a:t>ن ما نعنيه هنا هو خصائص ومتطلبات المرحلة العمرية التي يمر بها الطفل</a:t>
            </a:r>
            <a:r>
              <a:rPr lang="ar-JO" dirty="0"/>
              <a: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70252"/>
            <a:ext cx="8229600" cy="1143000"/>
          </a:xfrm>
        </p:spPr>
        <p:txBody>
          <a:bodyPr>
            <a:noAutofit/>
          </a:bodyPr>
          <a:lstStyle/>
          <a:p>
            <a:pPr algn="r"/>
            <a:r>
              <a:rPr lang="ar-JO" sz="2800" b="1" dirty="0"/>
              <a:t>قم بدراسة المبادئ التالية، ثم حدد اي مبدأ من المبادئ لفت انتباهك اكثر، ثم ابحث عن زميل اخر عجبه نفس المبدأ، عليكم اختيار احدكم لعرض لما كان هذا المبدأ محط  اهتمامكم</a:t>
            </a:r>
            <a:endParaRPr lang="ar-JO" sz="2800" dirty="0"/>
          </a:p>
        </p:txBody>
      </p:sp>
      <p:sp>
        <p:nvSpPr>
          <p:cNvPr id="3" name="Content Placeholder 2"/>
          <p:cNvSpPr>
            <a:spLocks noGrp="1"/>
          </p:cNvSpPr>
          <p:nvPr>
            <p:ph idx="1"/>
          </p:nvPr>
        </p:nvSpPr>
        <p:spPr>
          <a:xfrm>
            <a:off x="457200" y="2060848"/>
            <a:ext cx="8229600" cy="4797152"/>
          </a:xfrm>
        </p:spPr>
        <p:txBody>
          <a:bodyPr>
            <a:normAutofit fontScale="85000" lnSpcReduction="20000"/>
          </a:bodyPr>
          <a:lstStyle/>
          <a:p>
            <a:pPr marL="0" indent="0">
              <a:buNone/>
            </a:pPr>
            <a:r>
              <a:rPr lang="ar-JO" b="1" dirty="0"/>
              <a:t> </a:t>
            </a:r>
            <a:endParaRPr lang="en-US" dirty="0"/>
          </a:p>
          <a:p>
            <a:pPr marL="0" indent="0">
              <a:buNone/>
            </a:pPr>
            <a:r>
              <a:rPr lang="ar-JO" b="1" dirty="0"/>
              <a:t>مبادئ النمو </a:t>
            </a:r>
            <a:r>
              <a:rPr lang="ar-JO" dirty="0"/>
              <a:t>: يخضع النمو لعدة مبادئ أساسية, وأنه من الاهمية البالغة دراسة هذه المبادئ حتى يسهل عليهم فهم السير الطبيعي للنمو مما ينعكس ايجابا على عملية التربية وتوجيه السلوك وفهمه والتنبؤ به وتعديله.</a:t>
            </a:r>
            <a:endParaRPr lang="en-US" dirty="0"/>
          </a:p>
          <a:p>
            <a:pPr marL="0" indent="0">
              <a:buNone/>
            </a:pPr>
            <a:r>
              <a:rPr lang="ar-JO" b="1" dirty="0"/>
              <a:t>1 -النمو يسير في مراحل</a:t>
            </a:r>
            <a:endParaRPr lang="en-US" b="1" dirty="0"/>
          </a:p>
          <a:p>
            <a:pPr marL="0" indent="0">
              <a:buNone/>
            </a:pPr>
            <a:r>
              <a:rPr lang="ar-JO" dirty="0"/>
              <a:t>إن عملية النمو هي عملية متصلة لأن حياة الفرد تكون وحدة واحدة , ومع انه تم تقسيمها الى مراحل إلا أن هذه المراحل متداخلة ويصعب تحديد بداية كل مرحلة ونهايتها، ومع ذلك فإن كل مرحلة من مراحل النمو لها خصائص ومتطلبات خاصة بها تختلف عن غيرها</a:t>
            </a:r>
            <a:endParaRPr lang="en-US" dirty="0"/>
          </a:p>
          <a:p>
            <a:pPr marL="0" indent="0">
              <a:buNone/>
            </a:pPr>
            <a:r>
              <a:rPr lang="ar-JO" b="1" dirty="0"/>
              <a:t>2-سرعة النمو ليست مطردة</a:t>
            </a:r>
            <a:endParaRPr lang="en-US" b="1" dirty="0"/>
          </a:p>
          <a:p>
            <a:pPr marL="0" indent="0">
              <a:buNone/>
            </a:pPr>
            <a:r>
              <a:rPr lang="ar-JO" dirty="0"/>
              <a:t>معدلات النمو تختلف من مرحلة إلى مرحلة أخرى فمرحلة الطفولة المبكرة سريعة مقارنة بغيرها.</a:t>
            </a:r>
            <a:endParaRPr lang="en-US" dirty="0"/>
          </a:p>
          <a:p>
            <a:pPr marL="0" indent="0">
              <a:buNone/>
            </a:pPr>
            <a:r>
              <a:rPr lang="ar-JO" b="1" dirty="0"/>
              <a:t>3-لكل مرحلة من مراحل النمو خصائص ومتطلبات خاصة بها </a:t>
            </a:r>
            <a:endParaRPr lang="en-US" b="1" dirty="0"/>
          </a:p>
          <a:p>
            <a:pPr marL="0" indent="0">
              <a:buNone/>
            </a:pPr>
            <a:r>
              <a:rPr lang="ar-JO" dirty="0"/>
              <a:t> </a:t>
            </a:r>
            <a:r>
              <a:rPr lang="ar-JO" b="1" dirty="0"/>
              <a:t> 4-النمو عملية مستمرة</a:t>
            </a:r>
            <a:endParaRPr lang="en-US" b="1" dirty="0"/>
          </a:p>
          <a:p>
            <a:pPr marL="0" indent="0">
              <a:buNone/>
            </a:pPr>
            <a:r>
              <a:rPr lang="ar-JO" dirty="0"/>
              <a:t>النمو عملية مستمرة منذ بدء الحمل حتى النضج، وكل مرحلة من مراحل النمو تعتمد على ما قبلها وتؤثر على التي تليها</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pPr algn="r"/>
            <a:r>
              <a:rPr lang="ar-JO" dirty="0"/>
              <a:t>مبادئ النمو</a:t>
            </a:r>
          </a:p>
        </p:txBody>
      </p:sp>
      <p:sp>
        <p:nvSpPr>
          <p:cNvPr id="3" name="Content Placeholder 2"/>
          <p:cNvSpPr>
            <a:spLocks noGrp="1"/>
          </p:cNvSpPr>
          <p:nvPr>
            <p:ph idx="1"/>
          </p:nvPr>
        </p:nvSpPr>
        <p:spPr>
          <a:xfrm>
            <a:off x="457200" y="1935480"/>
            <a:ext cx="8229600" cy="4733880"/>
          </a:xfrm>
        </p:spPr>
        <p:txBody>
          <a:bodyPr>
            <a:normAutofit fontScale="92500" lnSpcReduction="20000"/>
          </a:bodyPr>
          <a:lstStyle/>
          <a:p>
            <a:pPr marL="0" indent="0">
              <a:buNone/>
            </a:pPr>
            <a:r>
              <a:rPr lang="ar-JO" b="1" dirty="0"/>
              <a:t>5-النمو يتأثر بالظروف الداخلية والخارجية</a:t>
            </a:r>
            <a:endParaRPr lang="en-US" b="1" dirty="0"/>
          </a:p>
          <a:p>
            <a:pPr marL="0" indent="0">
              <a:buNone/>
            </a:pPr>
            <a:r>
              <a:rPr lang="ar-JO" dirty="0"/>
              <a:t>يتأثر النمو بمؤثرات داخلية كالعوامل الوراثية التي تحدد مظاهر النمو, وعوامل خارجية كالظروف البيئية </a:t>
            </a:r>
            <a:endParaRPr lang="en-US" dirty="0"/>
          </a:p>
          <a:p>
            <a:pPr marL="0" indent="0">
              <a:buNone/>
            </a:pPr>
            <a:r>
              <a:rPr lang="ar-JO" dirty="0"/>
              <a:t> </a:t>
            </a:r>
            <a:r>
              <a:rPr lang="ar-JO" b="1" dirty="0"/>
              <a:t>6-المظاهر المختلفة للنمو تسير بسرعات مختلفة</a:t>
            </a:r>
            <a:endParaRPr lang="en-US" b="1" dirty="0"/>
          </a:p>
          <a:p>
            <a:pPr marL="0" indent="0">
              <a:buNone/>
            </a:pPr>
            <a:r>
              <a:rPr lang="ar-JO" dirty="0"/>
              <a:t>يختلف معدل النمو من مظهر إلى آخر من مظاهر النمو فنمو الجانب الحسي اللمس في مرحلة الطفولة اعلى من الجانب البصري</a:t>
            </a:r>
            <a:endParaRPr lang="en-US" dirty="0"/>
          </a:p>
          <a:p>
            <a:pPr marL="0" indent="0">
              <a:buNone/>
            </a:pPr>
            <a:r>
              <a:rPr lang="ar-JO" dirty="0"/>
              <a:t> </a:t>
            </a:r>
            <a:r>
              <a:rPr lang="ar-JO" b="1" dirty="0"/>
              <a:t>7-النمو يسير من العام إلى الخاص</a:t>
            </a:r>
            <a:endParaRPr lang="en-US" b="1" dirty="0"/>
          </a:p>
          <a:p>
            <a:pPr marL="0" indent="0">
              <a:buNone/>
            </a:pPr>
            <a:r>
              <a:rPr lang="ar-JO" dirty="0"/>
              <a:t>يسير النمو من العام إلى الخاص ومن الكل إلى الجزء فيستجيب الفرد في بادئ الأمر إستجابة عامة ثم تتخصص هذه الإستجابة وتصبح أكثر دقة, فالطفل لكي يصل إلى الكأس فإنه يتحرك بكل جسمه في بادئ الأمر, ثم يكتفي بمد يديه ثم يمد يد واحدة.</a:t>
            </a:r>
            <a:endParaRPr lang="en-US" dirty="0"/>
          </a:p>
          <a:p>
            <a:pPr marL="0" indent="0">
              <a:buNone/>
            </a:pPr>
            <a:r>
              <a:rPr lang="ar-JO" dirty="0"/>
              <a:t> </a:t>
            </a:r>
            <a:r>
              <a:rPr lang="ar-JO" b="1" dirty="0"/>
              <a:t>8-الفروق الفردية في النمو</a:t>
            </a:r>
            <a:endParaRPr lang="en-US" b="1" dirty="0"/>
          </a:p>
          <a:p>
            <a:pPr marL="0" indent="0">
              <a:buNone/>
            </a:pPr>
            <a:r>
              <a:rPr lang="ar-JO" dirty="0"/>
              <a:t>يختلف نمو الأفراد من فرد الى اخر في جوانب النمو، فهناك تباين بين طفلين من نفس العمر كذلك هناك اختلافات بين الذكور والاناث.</a:t>
            </a:r>
            <a:endParaRPr lang="en-US" dirty="0"/>
          </a:p>
          <a:p>
            <a:endParaRPr lang="ar-JO" dirty="0"/>
          </a:p>
          <a:p>
            <a:endParaRPr lang="ar-JO"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نشاط: مرحلة النمو المتوسطة (6-9)</a:t>
            </a:r>
          </a:p>
        </p:txBody>
      </p:sp>
      <p:sp>
        <p:nvSpPr>
          <p:cNvPr id="3" name="Content Placeholder 2"/>
          <p:cNvSpPr>
            <a:spLocks noGrp="1"/>
          </p:cNvSpPr>
          <p:nvPr>
            <p:ph idx="1"/>
          </p:nvPr>
        </p:nvSpPr>
        <p:spPr/>
        <p:txBody>
          <a:bodyPr/>
          <a:lstStyle/>
          <a:p>
            <a:r>
              <a:rPr lang="ar-JO" dirty="0"/>
              <a:t>مجموعة1: قصة سمير نشاط 2-2</a:t>
            </a:r>
          </a:p>
          <a:p>
            <a:r>
              <a:rPr lang="ar-JO" dirty="0"/>
              <a:t>مجموعة2: خصائص مرحلة النمو نشاط 2-3</a:t>
            </a:r>
          </a:p>
          <a:p>
            <a:r>
              <a:rPr lang="ar-JO" dirty="0"/>
              <a:t>مجموعة3: متطلبات مرحلة النمو نشاط 2-4</a:t>
            </a:r>
          </a:p>
        </p:txBody>
      </p:sp>
      <p:pic>
        <p:nvPicPr>
          <p:cNvPr id="4" name="Content Placeholder 5">
            <a:extLst>
              <a:ext uri="{FF2B5EF4-FFF2-40B4-BE49-F238E27FC236}">
                <a16:creationId xmlns:a16="http://schemas.microsoft.com/office/drawing/2014/main" xmlns="" id="{C8ECC2F3-1E2C-499C-A02F-D5DEB369FB9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57121" y="3611935"/>
            <a:ext cx="4829758" cy="2541977"/>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normAutofit fontScale="90000"/>
          </a:bodyPr>
          <a:lstStyle/>
          <a:p>
            <a:pPr algn="r"/>
            <a:r>
              <a:rPr lang="ar-SA" sz="4000" dirty="0"/>
              <a:t/>
            </a:r>
            <a:br>
              <a:rPr lang="ar-SA" sz="4000" dirty="0"/>
            </a:br>
            <a:r>
              <a:rPr lang="ar-JO" sz="5600" dirty="0"/>
              <a:t>الطفولة الوسطى </a:t>
            </a:r>
            <a:r>
              <a:rPr lang="ar-SA" sz="5600" dirty="0"/>
              <a:t>( 6 – 9 )</a:t>
            </a:r>
            <a:endParaRPr lang="en-US" sz="5600" dirty="0"/>
          </a:p>
        </p:txBody>
      </p:sp>
      <p:sp>
        <p:nvSpPr>
          <p:cNvPr id="3075" name="Rectangle 3"/>
          <p:cNvSpPr>
            <a:spLocks noGrp="1" noChangeArrowheads="1"/>
          </p:cNvSpPr>
          <p:nvPr>
            <p:ph type="body" idx="1"/>
          </p:nvPr>
        </p:nvSpPr>
        <p:spPr/>
        <p:txBody>
          <a:bodyPr/>
          <a:lstStyle/>
          <a:p>
            <a:pPr marL="0" indent="0">
              <a:buNone/>
            </a:pPr>
            <a:r>
              <a:rPr lang="ar-SA" dirty="0"/>
              <a:t>كل يوم يعيشه الطفل يتعلم شيئا جديدا، وعند نهاية كل مرحلة عمرية لا بد له من أن يتقن أمورا معينة هي متطلبات لهذه المرحلة، وكذلك فان لكل مرحلة خصائصها التي تميزها.</a:t>
            </a:r>
          </a:p>
          <a:p>
            <a:pPr marL="0" indent="0">
              <a:buNone/>
            </a:pPr>
            <a:r>
              <a:rPr lang="ar-SA" dirty="0"/>
              <a:t>سأبين ضمن هذه المحاضرة بعض الخصائص التي تميز الطفل في هذه المرحلة من الناحية السلوكية والتفاعل مع البيئة المحيطة به: </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39552" y="332656"/>
            <a:ext cx="8229600" cy="1143000"/>
          </a:xfrm>
        </p:spPr>
        <p:txBody>
          <a:bodyPr/>
          <a:lstStyle/>
          <a:p>
            <a:pPr algn="r"/>
            <a:r>
              <a:rPr lang="ar-SA" dirty="0"/>
              <a:t>الخصائص الجسمية</a:t>
            </a:r>
            <a:endParaRPr lang="en-US" dirty="0"/>
          </a:p>
        </p:txBody>
      </p:sp>
      <p:sp>
        <p:nvSpPr>
          <p:cNvPr id="4099" name="Rectangle 3"/>
          <p:cNvSpPr>
            <a:spLocks noGrp="1" noChangeArrowheads="1"/>
          </p:cNvSpPr>
          <p:nvPr>
            <p:ph type="body" idx="1"/>
          </p:nvPr>
        </p:nvSpPr>
        <p:spPr>
          <a:xfrm>
            <a:off x="457200" y="1475656"/>
            <a:ext cx="8229600" cy="5382344"/>
          </a:xfrm>
        </p:spPr>
        <p:txBody>
          <a:bodyPr/>
          <a:lstStyle/>
          <a:p>
            <a:pPr marL="0" indent="0">
              <a:lnSpc>
                <a:spcPct val="80000"/>
              </a:lnSpc>
              <a:buNone/>
            </a:pPr>
            <a:r>
              <a:rPr lang="ar-SA" sz="1800" dirty="0"/>
              <a:t>إن للمظاهر الجسمية تأثيرا بالغا في سلوك الفرد وتحصيله، لذلك لا بد من التعامل مع كل طفل بطريقة تتناسب وقدراته وذلك من مبدأ الفروق الفردية، ومن هنا أركز على الأمور التالية:</a:t>
            </a:r>
          </a:p>
          <a:p>
            <a:pPr>
              <a:lnSpc>
                <a:spcPct val="80000"/>
              </a:lnSpc>
              <a:buFontTx/>
              <a:buNone/>
            </a:pPr>
            <a:r>
              <a:rPr lang="ar-SA" sz="2000" b="1" dirty="0"/>
              <a:t>أولا: النشاط الزائد:</a:t>
            </a:r>
            <a:endParaRPr lang="ar-JO" sz="2000" b="1" dirty="0"/>
          </a:p>
          <a:p>
            <a:pPr>
              <a:lnSpc>
                <a:spcPct val="80000"/>
              </a:lnSpc>
              <a:buNone/>
            </a:pPr>
            <a:r>
              <a:rPr lang="ar-SA" sz="1800" dirty="0"/>
              <a:t>تتميز هذه المرحلة بالنشاط الزائد مما يؤدي الى الحركة الدائمة، ولا يدرك الطفل انه بحاجة الى الراحة، فهو يمل من اللعبة ولا يكل من الحركة والانتقال من لعبة إلى</a:t>
            </a:r>
            <a:r>
              <a:rPr lang="ar-JO" sz="1800" dirty="0"/>
              <a:t> </a:t>
            </a:r>
            <a:r>
              <a:rPr lang="ar-SA" sz="1800" dirty="0"/>
              <a:t>أخرى فتجده كثير الحركة، والتخريب والتنقل من لعبة الى أخرى.</a:t>
            </a:r>
          </a:p>
          <a:p>
            <a:pPr>
              <a:lnSpc>
                <a:spcPct val="80000"/>
              </a:lnSpc>
              <a:buNone/>
            </a:pPr>
            <a:r>
              <a:rPr lang="ar-JO" sz="1800" dirty="0"/>
              <a:t>	</a:t>
            </a:r>
            <a:r>
              <a:rPr lang="ar-SA" sz="1800" dirty="0"/>
              <a:t>لذلك يفترض أن يتسم التعليم باللعب وتوزيع الدرس فبسبب كثرة حركته فانه كثير التشتت.</a:t>
            </a:r>
          </a:p>
          <a:p>
            <a:pPr>
              <a:lnSpc>
                <a:spcPct val="80000"/>
              </a:lnSpc>
              <a:buNone/>
            </a:pPr>
            <a:r>
              <a:rPr lang="ar-JO" sz="1800" dirty="0"/>
              <a:t>	</a:t>
            </a:r>
            <a:r>
              <a:rPr lang="ar-SA" sz="1800" dirty="0"/>
              <a:t>وللتغلب على ذلك نضع في اعتبارنا أن الطفل في هذه المرحلة ينجذب الى ما هو يدوي عملي أكثر مما ينجذب الى ما هو لفظي شفوي، وانه يفضل النشاط الذي يستخدم فيه العضلات الكبيرة كالجري والقفز.</a:t>
            </a:r>
          </a:p>
          <a:p>
            <a:pPr>
              <a:lnSpc>
                <a:spcPct val="80000"/>
              </a:lnSpc>
              <a:buFontTx/>
              <a:buNone/>
            </a:pPr>
            <a:r>
              <a:rPr lang="ar-SA" sz="2000" b="1" dirty="0"/>
              <a:t>ثانيا: التناسق البصري العضلي</a:t>
            </a:r>
            <a:r>
              <a:rPr lang="ar-SA" sz="2000" dirty="0"/>
              <a:t> </a:t>
            </a:r>
          </a:p>
          <a:p>
            <a:pPr marL="365760" lvl="1" indent="0">
              <a:lnSpc>
                <a:spcPct val="80000"/>
              </a:lnSpc>
              <a:buNone/>
            </a:pPr>
            <a:r>
              <a:rPr lang="ar-SA" sz="1600" dirty="0"/>
              <a:t>إن التنسيق بين العضلات الدقيقة كعضلات الأصابع والعين يظهر في سن الثامنة ويتقنها ما بين التاسعة والعاشرة. لذا فان العضلات الصغيرة فيها ضعف، لذا لا يتوقع منه القيام بالأعمال الدقيقة التي تحتاج الى مهارة الأنامل ويترتب على ذلك أن تكون كتابته غير منظمة وخطه كبير، كما انه يتعب بسرعة من الكتابة.</a:t>
            </a:r>
          </a:p>
          <a:p>
            <a:pPr>
              <a:lnSpc>
                <a:spcPct val="80000"/>
              </a:lnSpc>
              <a:buFontTx/>
              <a:buNone/>
            </a:pPr>
            <a:r>
              <a:rPr lang="ar-SA" sz="2000" b="1" dirty="0"/>
              <a:t>ثالثا: التمييز البصري</a:t>
            </a:r>
          </a:p>
          <a:p>
            <a:pPr marL="365760" lvl="1" indent="0">
              <a:lnSpc>
                <a:spcPct val="80000"/>
              </a:lnSpc>
              <a:buNone/>
            </a:pPr>
            <a:r>
              <a:rPr lang="ar-SA" sz="1600" dirty="0"/>
              <a:t>إن التمييز البصري ضعيف ويتصف بطول النظر، لذا فالشيء الكبير أوضح من الصغير، ويرى الكلمات الكبيرة والأشياء البعيدة أكثر من الصغيرة والقريبة، ويجد صعوبة في القراءة مما يعرضه للإصابة بالصداع.</a:t>
            </a:r>
          </a:p>
          <a:p>
            <a:pPr>
              <a:lnSpc>
                <a:spcPct val="80000"/>
              </a:lnSpc>
              <a:buFontTx/>
              <a:buNone/>
            </a:pPr>
            <a:r>
              <a:rPr lang="ar-SA" sz="2000" b="1" dirty="0"/>
              <a:t>رابعا: اللمس</a:t>
            </a:r>
          </a:p>
          <a:p>
            <a:pPr marL="365760" lvl="1" indent="0">
              <a:lnSpc>
                <a:spcPct val="80000"/>
              </a:lnSpc>
              <a:buNone/>
            </a:pPr>
            <a:r>
              <a:rPr lang="ar-SA" sz="1600" dirty="0"/>
              <a:t>إن حاسة اللمس تبلغ قوتها ضعف قوة اللمس عند الراشد، وبما أن هناك نقص في حاستي السمع والبصر </a:t>
            </a:r>
            <a:r>
              <a:rPr lang="ar-JO" sz="1600" dirty="0"/>
              <a:t>مقارنه بحاسة اللمس</a:t>
            </a:r>
            <a:r>
              <a:rPr lang="ar-SA" sz="1600" dirty="0"/>
              <a:t> فهو يميل الى التعرف على الأشياء باللمس مباشرة، لذلك يفضل وجود وسائل تعليمية مجسمة.</a:t>
            </a:r>
            <a:endParaRPr lang="en-US" sz="16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r"/>
            <a:r>
              <a:rPr lang="ar-SA" dirty="0"/>
              <a:t>المظاهر العقلية</a:t>
            </a:r>
            <a:endParaRPr lang="en-US" dirty="0"/>
          </a:p>
        </p:txBody>
      </p:sp>
      <p:sp>
        <p:nvSpPr>
          <p:cNvPr id="5123" name="Rectangle 3"/>
          <p:cNvSpPr>
            <a:spLocks noGrp="1" noChangeArrowheads="1"/>
          </p:cNvSpPr>
          <p:nvPr>
            <p:ph type="body" idx="1"/>
          </p:nvPr>
        </p:nvSpPr>
        <p:spPr>
          <a:xfrm>
            <a:off x="457200" y="1935480"/>
            <a:ext cx="8229600" cy="4661872"/>
          </a:xfrm>
        </p:spPr>
        <p:txBody>
          <a:bodyPr/>
          <a:lstStyle/>
          <a:p>
            <a:pPr marL="0" indent="0">
              <a:lnSpc>
                <a:spcPct val="80000"/>
              </a:lnSpc>
              <a:buNone/>
            </a:pPr>
            <a:r>
              <a:rPr lang="ar-SA" sz="2400" dirty="0"/>
              <a:t>ونعرض منها ما يأتي:</a:t>
            </a:r>
          </a:p>
          <a:p>
            <a:pPr>
              <a:lnSpc>
                <a:spcPct val="80000"/>
              </a:lnSpc>
            </a:pPr>
            <a:r>
              <a:rPr lang="ar-SA" b="1" dirty="0"/>
              <a:t>أولا: الإدراك</a:t>
            </a:r>
          </a:p>
          <a:p>
            <a:pPr marL="365760" lvl="1" indent="0">
              <a:lnSpc>
                <a:spcPct val="80000"/>
              </a:lnSpc>
              <a:buNone/>
            </a:pPr>
            <a:r>
              <a:rPr lang="ar-SA" sz="2600" dirty="0"/>
              <a:t>يدرك الطفل الأشياء بصورتها العامة الكلية قبل إدراك أجزائها، لذلك فالتدريس بالطريقة الكلية إذا تم إتقانه فهو أجدى.</a:t>
            </a:r>
          </a:p>
          <a:p>
            <a:pPr>
              <a:lnSpc>
                <a:spcPct val="80000"/>
              </a:lnSpc>
            </a:pPr>
            <a:r>
              <a:rPr lang="ar-SA" b="1" dirty="0"/>
              <a:t>ثانيا: التذكر</a:t>
            </a:r>
            <a:endParaRPr lang="ar-SA" dirty="0"/>
          </a:p>
          <a:p>
            <a:pPr marL="365760" lvl="1" indent="0">
              <a:lnSpc>
                <a:spcPct val="80000"/>
              </a:lnSpc>
              <a:buNone/>
            </a:pPr>
            <a:r>
              <a:rPr lang="ar-SA" sz="2600" dirty="0"/>
              <a:t>يميل الى تذكر الموضوعات التي تقوم على الفهم والإدراك بدلا من التذكر الآلي الذي يقوم على حفظ الموضوعات عن ظهر قلب لذلك تجده يقرأ:</a:t>
            </a:r>
          </a:p>
          <a:p>
            <a:pPr lvl="2">
              <a:lnSpc>
                <a:spcPct val="80000"/>
              </a:lnSpc>
              <a:buFontTx/>
              <a:buNone/>
            </a:pPr>
            <a:r>
              <a:rPr lang="ar-SA" sz="2000" dirty="0"/>
              <a:t>- تسلق الرياضي الجبل.... طلع الرياضي على الجبل.</a:t>
            </a:r>
          </a:p>
          <a:p>
            <a:pPr lvl="2">
              <a:lnSpc>
                <a:spcPct val="80000"/>
              </a:lnSpc>
              <a:buFontTx/>
              <a:buNone/>
            </a:pPr>
            <a:r>
              <a:rPr lang="ar-SA" sz="2000" dirty="0"/>
              <a:t>- ارتفعت الراية .... ارتفع العلم.</a:t>
            </a:r>
          </a:p>
          <a:p>
            <a:pPr lvl="2">
              <a:lnSpc>
                <a:spcPct val="80000"/>
              </a:lnSpc>
              <a:buFontTx/>
              <a:buNone/>
            </a:pPr>
            <a:r>
              <a:rPr lang="ar-SA" sz="2000" dirty="0"/>
              <a:t>وقد تتطور لديه الكلمة الى كلمة أخرى ليس لها علاقة </a:t>
            </a:r>
          </a:p>
          <a:p>
            <a:pPr lvl="2">
              <a:lnSpc>
                <a:spcPct val="80000"/>
              </a:lnSpc>
              <a:buFontTx/>
              <a:buNone/>
            </a:pPr>
            <a:r>
              <a:rPr lang="ar-SA" sz="2000" dirty="0"/>
              <a:t>- "عصيدة،،، حصيدة،،، حصيرة،،، سجادة".</a:t>
            </a:r>
            <a:endParaRPr lang="en-US" sz="2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1052736"/>
            <a:ext cx="8229600" cy="5688632"/>
          </a:xfrm>
        </p:spPr>
        <p:txBody>
          <a:bodyPr>
            <a:normAutofit/>
          </a:bodyPr>
          <a:lstStyle/>
          <a:p>
            <a:pPr>
              <a:lnSpc>
                <a:spcPct val="90000"/>
              </a:lnSpc>
              <a:buFontTx/>
              <a:buNone/>
            </a:pPr>
            <a:endParaRPr lang="ar-JO" b="1" dirty="0"/>
          </a:p>
          <a:p>
            <a:pPr>
              <a:lnSpc>
                <a:spcPct val="90000"/>
              </a:lnSpc>
            </a:pPr>
            <a:r>
              <a:rPr lang="ar-SA" b="1" dirty="0"/>
              <a:t>ثالثا: التفكير</a:t>
            </a:r>
            <a:endParaRPr lang="ar-SA" dirty="0"/>
          </a:p>
          <a:p>
            <a:pPr marL="365760" lvl="1" indent="0">
              <a:lnSpc>
                <a:spcPct val="90000"/>
              </a:lnSpc>
              <a:buNone/>
            </a:pPr>
            <a:r>
              <a:rPr lang="ar-SA" dirty="0"/>
              <a:t>يمتاز التفكير بأنه عملي حسي وليس مجرد ولفظي، لذلك لا يستهويه أن تشرح له أجزاء اللعبة التي بين يديك كما يستهويه حلها وتركيبها.</a:t>
            </a:r>
          </a:p>
          <a:p>
            <a:pPr marL="365760" lvl="1" indent="0">
              <a:lnSpc>
                <a:spcPct val="90000"/>
              </a:lnSpc>
              <a:buNone/>
            </a:pPr>
            <a:r>
              <a:rPr lang="ar-SA" dirty="0"/>
              <a:t>ينمو لديه التفكير الناقد لذلك يلاحظ كثرة نقده للآخرين وحساسيته من نقدهم له.</a:t>
            </a:r>
          </a:p>
          <a:p>
            <a:pPr>
              <a:lnSpc>
                <a:spcPct val="90000"/>
              </a:lnSpc>
            </a:pPr>
            <a:r>
              <a:rPr lang="ar-SA" b="1" dirty="0"/>
              <a:t>رابعا: الخيال</a:t>
            </a:r>
          </a:p>
          <a:p>
            <a:pPr marL="365760" lvl="1" indent="0">
              <a:lnSpc>
                <a:spcPct val="90000"/>
              </a:lnSpc>
              <a:buNone/>
            </a:pPr>
            <a:r>
              <a:rPr lang="ar-SA" dirty="0"/>
              <a:t>ينمو لديه الخيال، لذلك يمكنه إبداع وتركيب صور لا توجد في الواقع، وقد يضيف الى خبراته تراكيب جديدة من الأحداث، وهذا ما نسميه بالكذب، ومن هنا فان اتخاذ أسلوب القصص الخيالية كوسيلة لتوجيهه وتعليمه يكون مجديا.</a:t>
            </a:r>
          </a:p>
          <a:p>
            <a:pPr>
              <a:lnSpc>
                <a:spcPct val="90000"/>
              </a:lnSpc>
            </a:pPr>
            <a:r>
              <a:rPr lang="ar-SA" b="1" dirty="0"/>
              <a:t>خامسا: الانتباه</a:t>
            </a:r>
          </a:p>
          <a:p>
            <a:pPr marL="365760" lvl="1" indent="0">
              <a:lnSpc>
                <a:spcPct val="90000"/>
              </a:lnSpc>
              <a:buNone/>
            </a:pPr>
            <a:r>
              <a:rPr lang="ar-SA" dirty="0"/>
              <a:t>سريع في تشتت الانتباه فمدة انتباهه قصيرة، لا ينتبه الى ما هو شفوي لفظي بل الى ما هو يدوي عملي.</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algn="r"/>
            <a:r>
              <a:rPr lang="ar-SA" dirty="0"/>
              <a:t>القيم الأخلاقية</a:t>
            </a:r>
            <a:endParaRPr lang="en-US" dirty="0"/>
          </a:p>
        </p:txBody>
      </p:sp>
      <p:sp>
        <p:nvSpPr>
          <p:cNvPr id="7171" name="Rectangle 3"/>
          <p:cNvSpPr>
            <a:spLocks noGrp="1" noChangeArrowheads="1"/>
          </p:cNvSpPr>
          <p:nvPr>
            <p:ph type="body" idx="1"/>
          </p:nvPr>
        </p:nvSpPr>
        <p:spPr>
          <a:xfrm>
            <a:off x="450057" y="1700808"/>
            <a:ext cx="8229600" cy="5327650"/>
          </a:xfrm>
        </p:spPr>
        <p:txBody>
          <a:bodyPr/>
          <a:lstStyle/>
          <a:p>
            <a:pPr rtl="0">
              <a:lnSpc>
                <a:spcPct val="90000"/>
              </a:lnSpc>
              <a:buFontTx/>
              <a:buNone/>
            </a:pPr>
            <a:endParaRPr lang="ar-SA" sz="2400" dirty="0"/>
          </a:p>
          <a:p>
            <a:pPr>
              <a:lnSpc>
                <a:spcPct val="90000"/>
              </a:lnSpc>
            </a:pPr>
            <a:r>
              <a:rPr lang="ar-SA" sz="2400" dirty="0"/>
              <a:t>يرى اريكسون أن الطفل في خلال مرحلة الطفولة الوسطى يعيش في مرحلة تعلم الاجتهاد مقابل الشعور بالنقص فهو يسعى الى:</a:t>
            </a:r>
          </a:p>
          <a:p>
            <a:pPr>
              <a:lnSpc>
                <a:spcPct val="90000"/>
              </a:lnSpc>
              <a:buFontTx/>
              <a:buNone/>
            </a:pPr>
            <a:r>
              <a:rPr lang="ar-JO" sz="2400" dirty="0"/>
              <a:t>		</a:t>
            </a:r>
            <a:r>
              <a:rPr lang="ar-SA" sz="2400" dirty="0"/>
              <a:t>- تعلم مهارة المشاركة مع الجماعة.</a:t>
            </a:r>
          </a:p>
          <a:p>
            <a:pPr>
              <a:lnSpc>
                <a:spcPct val="90000"/>
              </a:lnSpc>
              <a:buFontTx/>
              <a:buNone/>
            </a:pPr>
            <a:r>
              <a:rPr lang="ar-JO" sz="2400" dirty="0"/>
              <a:t>		</a:t>
            </a:r>
            <a:r>
              <a:rPr lang="ar-SA" sz="2400" dirty="0"/>
              <a:t>- ينتقل من اللعب الحر الى اللعب المنظم حسب القواعد والأصول.</a:t>
            </a:r>
          </a:p>
          <a:p>
            <a:pPr>
              <a:lnSpc>
                <a:spcPct val="90000"/>
              </a:lnSpc>
            </a:pPr>
            <a:r>
              <a:rPr lang="ar-SA" sz="2400" dirty="0"/>
              <a:t>إذا فشل في هذه المرحلة فانه يصبح أنسانا شكاكا وتتطور لديه مشاعر الذنب الى إحساس بالهزيمة والنقص.</a:t>
            </a:r>
          </a:p>
          <a:p>
            <a:pPr>
              <a:lnSpc>
                <a:spcPct val="90000"/>
              </a:lnSpc>
            </a:pPr>
            <a:r>
              <a:rPr lang="ar-SA" sz="2400" dirty="0"/>
              <a:t>يرى كولبرج أن الطفل في خلال مرحلة الطفولة الوسطى يحاول الطفل أن:  </a:t>
            </a:r>
          </a:p>
          <a:p>
            <a:pPr>
              <a:lnSpc>
                <a:spcPct val="90000"/>
              </a:lnSpc>
              <a:buFontTx/>
              <a:buNone/>
            </a:pPr>
            <a:r>
              <a:rPr lang="ar-JO" sz="2400" dirty="0"/>
              <a:t>		</a:t>
            </a:r>
            <a:r>
              <a:rPr lang="ar-SA" sz="2400" dirty="0"/>
              <a:t>- يتمتع بأخلاقيات الولد الجيد للحفاظ على علاقات طيبة والحصول على</a:t>
            </a:r>
            <a:endParaRPr lang="ar-JO" sz="2400" dirty="0"/>
          </a:p>
          <a:p>
            <a:pPr>
              <a:lnSpc>
                <a:spcPct val="90000"/>
              </a:lnSpc>
              <a:buFontTx/>
              <a:buNone/>
            </a:pPr>
            <a:r>
              <a:rPr lang="ar-JO" sz="2400" dirty="0"/>
              <a:t>		 </a:t>
            </a:r>
            <a:r>
              <a:rPr lang="ar-SA" sz="2400" dirty="0"/>
              <a:t> رضا الآخرين</a:t>
            </a:r>
          </a:p>
          <a:p>
            <a:pPr>
              <a:lnSpc>
                <a:spcPct val="90000"/>
              </a:lnSpc>
              <a:buFontTx/>
              <a:buNone/>
            </a:pPr>
            <a:r>
              <a:rPr lang="ar-JO" sz="2400" dirty="0"/>
              <a:t>		</a:t>
            </a:r>
            <a:r>
              <a:rPr lang="ar-SA" sz="2400" dirty="0"/>
              <a:t>- يتجنب نقمة السلطة الشرعية وما يترتب عليها من شعور بالذنب لذلك</a:t>
            </a:r>
            <a:endParaRPr lang="ar-JO" sz="2400" dirty="0"/>
          </a:p>
          <a:p>
            <a:pPr>
              <a:lnSpc>
                <a:spcPct val="90000"/>
              </a:lnSpc>
              <a:buFontTx/>
              <a:buNone/>
            </a:pPr>
            <a:r>
              <a:rPr lang="ar-JO" sz="2400" dirty="0"/>
              <a:t>		 </a:t>
            </a:r>
            <a:r>
              <a:rPr lang="ar-SA" sz="2400" dirty="0"/>
              <a:t> فانه يخضع.</a:t>
            </a:r>
            <a:endParaRPr lang="en-US"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نشاط/ النظرية السلوكية</a:t>
            </a:r>
          </a:p>
        </p:txBody>
      </p:sp>
      <p:sp>
        <p:nvSpPr>
          <p:cNvPr id="3" name="Content Placeholder 2"/>
          <p:cNvSpPr>
            <a:spLocks noGrp="1"/>
          </p:cNvSpPr>
          <p:nvPr>
            <p:ph idx="1"/>
          </p:nvPr>
        </p:nvSpPr>
        <p:spPr/>
        <p:txBody>
          <a:bodyPr/>
          <a:lstStyle/>
          <a:p>
            <a:r>
              <a:rPr lang="ar-JO" b="1" dirty="0"/>
              <a:t>تدارس مع مجموعتك </a:t>
            </a:r>
            <a:r>
              <a:rPr lang="ar-SA" b="1" dirty="0"/>
              <a:t>الجزء الخاص ب</a:t>
            </a:r>
            <a:r>
              <a:rPr lang="ar-JO" b="1" dirty="0"/>
              <a:t>كم من النشرة (1</a:t>
            </a:r>
            <a:r>
              <a:rPr lang="en-US" b="1" dirty="0"/>
              <a:t>-</a:t>
            </a:r>
            <a:r>
              <a:rPr lang="ar-JO" b="1" dirty="0"/>
              <a:t>1)</a:t>
            </a:r>
            <a:r>
              <a:rPr lang="ar-SA" b="1" dirty="0"/>
              <a:t>، </a:t>
            </a:r>
            <a:r>
              <a:rPr lang="ar-JO" b="1" dirty="0"/>
              <a:t>قم ب</a:t>
            </a:r>
            <a:r>
              <a:rPr lang="ar-SA" b="1" dirty="0"/>
              <a:t>وضع امثلة من الحياة الواقعية في المجتمع </a:t>
            </a:r>
            <a:r>
              <a:rPr lang="ar-JO" b="1" dirty="0"/>
              <a:t>أو</a:t>
            </a:r>
            <a:r>
              <a:rPr lang="ar-SA" b="1" dirty="0"/>
              <a:t> المدرسة </a:t>
            </a:r>
            <a:r>
              <a:rPr lang="ar-JO" b="1" dirty="0"/>
              <a:t>أ</a:t>
            </a:r>
            <a:r>
              <a:rPr lang="ar-SA" b="1" dirty="0"/>
              <a:t>و الحالات التي </a:t>
            </a:r>
            <a:r>
              <a:rPr lang="ar-JO" b="1" dirty="0"/>
              <a:t>تتعاملون </a:t>
            </a:r>
            <a:r>
              <a:rPr lang="ar-SA" b="1" dirty="0"/>
              <a:t>معها</a:t>
            </a:r>
            <a:r>
              <a:rPr lang="ar-JO" b="1" dirty="0"/>
              <a:t>.</a:t>
            </a:r>
            <a:endParaRPr lang="en-US" dirty="0"/>
          </a:p>
          <a:p>
            <a:endParaRPr lang="ar-JO" dirty="0"/>
          </a:p>
        </p:txBody>
      </p:sp>
      <p:pic>
        <p:nvPicPr>
          <p:cNvPr id="4" name="Picture 7">
            <a:extLst>
              <a:ext uri="{FF2B5EF4-FFF2-40B4-BE49-F238E27FC236}">
                <a16:creationId xmlns:a16="http://schemas.microsoft.com/office/drawing/2014/main" xmlns="" id="{4A54D05A-7B39-4A18-A7CE-4420C6766C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0764" y="3813537"/>
            <a:ext cx="2362471" cy="2599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a:xfrm>
            <a:off x="457200" y="1052736"/>
            <a:ext cx="8229600" cy="5688632"/>
          </a:xfrm>
        </p:spPr>
        <p:txBody>
          <a:bodyPr>
            <a:normAutofit/>
          </a:bodyPr>
          <a:lstStyle/>
          <a:p>
            <a:pPr>
              <a:lnSpc>
                <a:spcPct val="80000"/>
              </a:lnSpc>
            </a:pPr>
            <a:r>
              <a:rPr lang="ar-JO" sz="2800" dirty="0"/>
              <a:t>في هذه المرحلة يستطيع الكبار ان يحصلوا على نتائج عظيمة فيما يتعلق بعملية ضبط وتوجيه السلوك في الاتجاه المرغوب فيه وخاصة فيما يتعلق بتحمل المسؤولية اجتماعيا وخلقيا ودينيا، وذلك من خلال:</a:t>
            </a:r>
          </a:p>
          <a:p>
            <a:pPr lvl="1">
              <a:lnSpc>
                <a:spcPct val="80000"/>
              </a:lnSpc>
            </a:pPr>
            <a:r>
              <a:rPr lang="ar-JO" sz="2400" dirty="0"/>
              <a:t>التعلم بالملاحظة/ القدوة</a:t>
            </a:r>
          </a:p>
          <a:p>
            <a:pPr lvl="1">
              <a:lnSpc>
                <a:spcPct val="80000"/>
              </a:lnSpc>
            </a:pPr>
            <a:r>
              <a:rPr lang="ar-JO" sz="2400" dirty="0"/>
              <a:t>فهم السبب والنتيجة</a:t>
            </a:r>
          </a:p>
          <a:p>
            <a:pPr marL="27432" indent="0">
              <a:lnSpc>
                <a:spcPct val="80000"/>
              </a:lnSpc>
              <a:buNone/>
            </a:pPr>
            <a:endParaRPr lang="ar-JO" sz="3300" dirty="0"/>
          </a:p>
          <a:p>
            <a:pPr marL="27432" indent="0">
              <a:lnSpc>
                <a:spcPct val="80000"/>
              </a:lnSpc>
              <a:buNone/>
            </a:pPr>
            <a:r>
              <a:rPr lang="ar-JO" sz="3300" dirty="0"/>
              <a:t>مثال: طفل يسرق من محفظة والدته:</a:t>
            </a:r>
          </a:p>
          <a:p>
            <a:pPr lvl="2">
              <a:lnSpc>
                <a:spcPct val="80000"/>
              </a:lnSpc>
            </a:pPr>
            <a:r>
              <a:rPr lang="ar-JO" sz="2500" dirty="0"/>
              <a:t>الام (1) انت حرامي وبس تكبر رايح يكون مصيرك السجن، رايح اقول لابوك لما ييجي.. بتتذكر شو عمل فيك وقديش ضربك المرة لما عملت....</a:t>
            </a:r>
          </a:p>
          <a:p>
            <a:pPr lvl="2">
              <a:lnSpc>
                <a:spcPct val="80000"/>
              </a:lnSpc>
            </a:pPr>
            <a:r>
              <a:rPr lang="ar-JO" sz="2500" dirty="0"/>
              <a:t>الام (2) هذا السلوك يسمى سرقة، لا يجوز لاي منا اخذ ممتلكات الاخرين، لا اتوقع منك ان تاخذ ما ليس لك مرة اخرى، كيف تشعر عندما ياخذ احدهم لعبك دون معرفتك؟</a:t>
            </a:r>
          </a:p>
          <a:p>
            <a:pPr lvl="2">
              <a:lnSpc>
                <a:spcPct val="80000"/>
              </a:lnSpc>
            </a:pPr>
            <a:r>
              <a:rPr lang="ar-JO" sz="2500" dirty="0"/>
              <a:t>الام(1) كأنها تقول لولدها: تجنب السرقة اذا اردت تجنب العقاب </a:t>
            </a:r>
          </a:p>
          <a:p>
            <a:pPr marL="941832" lvl="3" indent="0">
              <a:lnSpc>
                <a:spcPct val="80000"/>
              </a:lnSpc>
              <a:buNone/>
            </a:pPr>
            <a:r>
              <a:rPr lang="ar-JO" sz="2400" dirty="0"/>
              <a:t>بإمكانك ان تسرق اذا استطعت تجنب العقاب اذن يجب ان نشرح له وجهة نظرنا عندما يخالف القيم الخلقية عقابه يشعره بالذنب مما يؤدي الى تدني تقدير الذات </a:t>
            </a:r>
            <a:endParaRPr lang="en-US" sz="24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548680"/>
            <a:ext cx="8229600" cy="1143000"/>
          </a:xfrm>
        </p:spPr>
        <p:txBody>
          <a:bodyPr/>
          <a:lstStyle/>
          <a:p>
            <a:pPr algn="r"/>
            <a:r>
              <a:rPr lang="ar-SA" dirty="0"/>
              <a:t>المهارات الفنية</a:t>
            </a:r>
            <a:endParaRPr lang="en-US" dirty="0"/>
          </a:p>
        </p:txBody>
      </p:sp>
      <p:sp>
        <p:nvSpPr>
          <p:cNvPr id="8195" name="Rectangle 3"/>
          <p:cNvSpPr>
            <a:spLocks noGrp="1" noChangeArrowheads="1"/>
          </p:cNvSpPr>
          <p:nvPr>
            <p:ph type="body" idx="1"/>
          </p:nvPr>
        </p:nvSpPr>
        <p:spPr>
          <a:xfrm>
            <a:off x="89693" y="1772816"/>
            <a:ext cx="8964613" cy="5256212"/>
          </a:xfrm>
        </p:spPr>
        <p:txBody>
          <a:bodyPr/>
          <a:lstStyle/>
          <a:p>
            <a:pPr>
              <a:lnSpc>
                <a:spcPct val="80000"/>
              </a:lnSpc>
              <a:buFontTx/>
              <a:buNone/>
            </a:pPr>
            <a:r>
              <a:rPr lang="ar-SA" sz="2800" dirty="0"/>
              <a:t>حتى سن السابعة فانه يكرر الرسمة الواحدة في رسوماته لإثبات شخصيته</a:t>
            </a:r>
            <a:r>
              <a:rPr lang="ar-JO" sz="2800" dirty="0"/>
              <a:t>     </a:t>
            </a:r>
            <a:r>
              <a:rPr lang="ar-SA" sz="2800" dirty="0"/>
              <a:t> ( يرسم الطبيعة .. يحب الطبيعة، بمعنى انه يرسم ما يحب )، ويرسم الأشكال شبه هندسية، ويجد متعة في الألوان.</a:t>
            </a:r>
          </a:p>
          <a:p>
            <a:pPr>
              <a:lnSpc>
                <a:spcPct val="80000"/>
              </a:lnSpc>
            </a:pPr>
            <a:r>
              <a:rPr lang="ar-SA" sz="2800" dirty="0"/>
              <a:t>بعد سن السابعة تمتاز رسوماته بـ:</a:t>
            </a:r>
          </a:p>
          <a:p>
            <a:pPr>
              <a:lnSpc>
                <a:spcPct val="80000"/>
              </a:lnSpc>
              <a:buFontTx/>
              <a:buNone/>
            </a:pPr>
            <a:r>
              <a:rPr lang="ar-JO" sz="2800" dirty="0"/>
              <a:t>- </a:t>
            </a:r>
            <a:r>
              <a:rPr lang="ar-SA" sz="2800" dirty="0"/>
              <a:t>أولا: الشفافية: </a:t>
            </a:r>
          </a:p>
          <a:p>
            <a:pPr>
              <a:lnSpc>
                <a:spcPct val="80000"/>
              </a:lnSpc>
              <a:buFontTx/>
              <a:buNone/>
            </a:pPr>
            <a:r>
              <a:rPr lang="ar-JO" sz="2800" dirty="0"/>
              <a:t>         </a:t>
            </a:r>
            <a:r>
              <a:rPr lang="ar-SA" sz="2800" dirty="0"/>
              <a:t>بحيث يرسم البيت وحديقته ويرسم الأشخاص بداخل البيت، أو يرسم</a:t>
            </a:r>
            <a:endParaRPr lang="ar-JO" sz="2800" dirty="0"/>
          </a:p>
          <a:p>
            <a:pPr>
              <a:lnSpc>
                <a:spcPct val="80000"/>
              </a:lnSpc>
              <a:buFontTx/>
              <a:buNone/>
            </a:pPr>
            <a:r>
              <a:rPr lang="ar-JO" sz="2800" dirty="0"/>
              <a:t>      </a:t>
            </a:r>
            <a:r>
              <a:rPr lang="ar-SA" sz="2800" dirty="0"/>
              <a:t> </a:t>
            </a:r>
            <a:r>
              <a:rPr lang="ar-JO" sz="2800" dirty="0"/>
              <a:t>  </a:t>
            </a:r>
            <a:r>
              <a:rPr lang="ar-SA" sz="2800" dirty="0"/>
              <a:t>الشجرة وجذورها.</a:t>
            </a:r>
          </a:p>
          <a:p>
            <a:pPr>
              <a:lnSpc>
                <a:spcPct val="80000"/>
              </a:lnSpc>
              <a:buFontTx/>
              <a:buNone/>
            </a:pPr>
            <a:r>
              <a:rPr lang="ar-JO" sz="2800" dirty="0"/>
              <a:t>- </a:t>
            </a:r>
            <a:r>
              <a:rPr lang="ar-SA" sz="2800" dirty="0"/>
              <a:t>ثانيا: المبالغة والحذف: </a:t>
            </a:r>
          </a:p>
          <a:p>
            <a:pPr>
              <a:lnSpc>
                <a:spcPct val="80000"/>
              </a:lnSpc>
              <a:buFontTx/>
              <a:buNone/>
            </a:pPr>
            <a:r>
              <a:rPr lang="ar-JO" sz="2800" dirty="0"/>
              <a:t>         </a:t>
            </a:r>
            <a:r>
              <a:rPr lang="ar-SA" sz="2800" dirty="0"/>
              <a:t>بحيث يرسم الشجرة وبجانبها شخص يده طويلة تصل الى الثمرة واليد</a:t>
            </a:r>
            <a:endParaRPr lang="ar-JO" sz="2800" dirty="0"/>
          </a:p>
          <a:p>
            <a:pPr>
              <a:lnSpc>
                <a:spcPct val="80000"/>
              </a:lnSpc>
              <a:buFontTx/>
              <a:buNone/>
            </a:pPr>
            <a:r>
              <a:rPr lang="ar-JO" sz="2800" dirty="0"/>
              <a:t>       </a:t>
            </a:r>
            <a:r>
              <a:rPr lang="ar-SA" sz="2800" dirty="0"/>
              <a:t> الأخرى قصيرة أو محذوفة. </a:t>
            </a:r>
          </a:p>
          <a:p>
            <a:pPr>
              <a:lnSpc>
                <a:spcPct val="80000"/>
              </a:lnSpc>
            </a:pPr>
            <a:r>
              <a:rPr lang="ar-SA" sz="2800" dirty="0"/>
              <a:t>ثالثا: الجمع</a:t>
            </a:r>
          </a:p>
          <a:p>
            <a:pPr>
              <a:lnSpc>
                <a:spcPct val="80000"/>
              </a:lnSpc>
              <a:buFontTx/>
              <a:buNone/>
            </a:pPr>
            <a:r>
              <a:rPr lang="ar-JO" sz="2800" dirty="0"/>
              <a:t>        </a:t>
            </a:r>
            <a:r>
              <a:rPr lang="ar-SA" sz="2800" dirty="0"/>
              <a:t>الجمع بين أكثر من زمان ومكان في اللوحة.</a:t>
            </a:r>
            <a:endParaRPr lang="en-US" sz="28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algn="r"/>
            <a:r>
              <a:rPr lang="ar-JO" dirty="0"/>
              <a:t>مشكلات</a:t>
            </a:r>
            <a:endParaRPr lang="en-US" dirty="0"/>
          </a:p>
        </p:txBody>
      </p:sp>
      <p:sp>
        <p:nvSpPr>
          <p:cNvPr id="9219" name="Rectangle 3"/>
          <p:cNvSpPr>
            <a:spLocks noGrp="1" noChangeArrowheads="1"/>
          </p:cNvSpPr>
          <p:nvPr>
            <p:ph type="body" idx="1"/>
          </p:nvPr>
        </p:nvSpPr>
        <p:spPr>
          <a:xfrm>
            <a:off x="457200" y="1859062"/>
            <a:ext cx="8229600" cy="4525962"/>
          </a:xfrm>
        </p:spPr>
        <p:txBody>
          <a:bodyPr/>
          <a:lstStyle/>
          <a:p>
            <a:r>
              <a:rPr lang="ar-JO" sz="2800" dirty="0"/>
              <a:t>التعلق </a:t>
            </a:r>
          </a:p>
          <a:p>
            <a:r>
              <a:rPr lang="ar-JO" sz="2800" dirty="0"/>
              <a:t>الانجاز مقابل الشعور بالنقص</a:t>
            </a:r>
          </a:p>
          <a:p>
            <a:pPr lvl="1"/>
            <a:r>
              <a:rPr lang="ar-JO" sz="2400" dirty="0"/>
              <a:t>الدافع الذاتي هو الشعور بالانجاز، فهو مفتاح الشخصية بهذه المرحلة</a:t>
            </a:r>
          </a:p>
          <a:p>
            <a:pPr lvl="1"/>
            <a:r>
              <a:rPr lang="ar-JO" sz="2400" dirty="0"/>
              <a:t>قد يشعر بالنقص والدونية وعدم الكفاءة بدلا من الشعور بالانجاز والكفاءة وذلك لسببين:</a:t>
            </a:r>
          </a:p>
          <a:p>
            <a:pPr lvl="2"/>
            <a:r>
              <a:rPr lang="ar-JO" sz="2000" dirty="0"/>
              <a:t>الاول خاص بالطفل: الاعاقة الجسمية، الاعاقة العقلية، الميل نحو الاتقان والكمال</a:t>
            </a:r>
          </a:p>
          <a:p>
            <a:pPr lvl="2"/>
            <a:r>
              <a:rPr lang="ar-JO" sz="2000" dirty="0"/>
              <a:t>الثاني خاص بالتنشئة الاجتماعية والثقافة:</a:t>
            </a:r>
          </a:p>
          <a:p>
            <a:pPr lvl="3"/>
            <a:r>
              <a:rPr lang="ar-JO" sz="1800" dirty="0"/>
              <a:t>درجة الاتقان المطلوبة وتوقعات الاهل</a:t>
            </a:r>
          </a:p>
          <a:p>
            <a:pPr lvl="3"/>
            <a:r>
              <a:rPr lang="ar-JO" sz="1800" dirty="0"/>
              <a:t>التنافس والمقارنة وبالتالي لا مفر من الشعور بالنقص فلا يوجد الكامل</a:t>
            </a:r>
          </a:p>
          <a:p>
            <a:pPr lvl="3">
              <a:buFontTx/>
              <a:buNone/>
            </a:pPr>
            <a:endParaRPr lang="ar-JO" sz="1800" dirty="0"/>
          </a:p>
          <a:p>
            <a:pPr lvl="3"/>
            <a:endParaRPr lang="ar-JO" sz="1800" dirty="0"/>
          </a:p>
          <a:p>
            <a:pPr lvl="3"/>
            <a:endParaRPr lang="ar-JO" sz="1800" dirty="0"/>
          </a:p>
          <a:p>
            <a:pPr>
              <a:buFontTx/>
              <a:buNone/>
            </a:pPr>
            <a:endParaRPr lang="en-US" sz="28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457200" y="908720"/>
            <a:ext cx="8229600" cy="5649913"/>
          </a:xfrm>
        </p:spPr>
        <p:txBody>
          <a:bodyPr>
            <a:normAutofit/>
          </a:bodyPr>
          <a:lstStyle/>
          <a:p>
            <a:pPr lvl="1">
              <a:lnSpc>
                <a:spcPct val="90000"/>
              </a:lnSpc>
            </a:pPr>
            <a:endParaRPr lang="ar-JO" sz="2800" dirty="0"/>
          </a:p>
          <a:p>
            <a:pPr lvl="1">
              <a:lnSpc>
                <a:spcPct val="90000"/>
              </a:lnSpc>
            </a:pPr>
            <a:r>
              <a:rPr lang="ar-JO" sz="2800" dirty="0"/>
              <a:t>نوع المهارة التي يتقنها الطفل مع ملاحظة ان المهارات القرائية تلقى تعزيزا اكثر من غيرها:</a:t>
            </a:r>
          </a:p>
          <a:p>
            <a:pPr lvl="2">
              <a:lnSpc>
                <a:spcPct val="90000"/>
              </a:lnSpc>
            </a:pPr>
            <a:r>
              <a:rPr lang="ar-JO" sz="2400" dirty="0"/>
              <a:t>مما يخلق تناقضا بين الدافع الذاتي للاشتراك في نشاط ما من اجل الاستمتاع والانجاز من ناحية وبين تقدير الطفل لذاته بناء على هذه الملاحظات وخوفه من الفشل من ناحية اخرى ” انا احب لعب الكرة، ولكنني كثيرا ما اتسبب في الخسارة للفريق، كما يقولون، لذا اعتقد انني لن العب</a:t>
            </a:r>
          </a:p>
          <a:p>
            <a:pPr lvl="3">
              <a:lnSpc>
                <a:spcPct val="90000"/>
              </a:lnSpc>
              <a:buFontTx/>
              <a:buNone/>
            </a:pPr>
            <a:endParaRPr lang="ar-JO" sz="2400" dirty="0"/>
          </a:p>
          <a:p>
            <a:pPr lvl="3">
              <a:lnSpc>
                <a:spcPct val="90000"/>
              </a:lnSpc>
              <a:buFontTx/>
              <a:buNone/>
            </a:pPr>
            <a:endParaRPr lang="en-US" sz="2400" dirty="0"/>
          </a:p>
          <a:p>
            <a:pPr lvl="1">
              <a:lnSpc>
                <a:spcPct val="90000"/>
              </a:lnSpc>
            </a:pPr>
            <a:r>
              <a:rPr lang="ar-JO" sz="2800" dirty="0"/>
              <a:t>الرسائل الوالدية السلبية</a:t>
            </a:r>
          </a:p>
          <a:p>
            <a:pPr lvl="2">
              <a:lnSpc>
                <a:spcPct val="90000"/>
              </a:lnSpc>
            </a:pPr>
            <a:r>
              <a:rPr lang="ar-JO" sz="2400" dirty="0"/>
              <a:t>انت طول عمرك فاشل</a:t>
            </a:r>
          </a:p>
          <a:p>
            <a:pPr lvl="2">
              <a:lnSpc>
                <a:spcPct val="90000"/>
              </a:lnSpc>
            </a:pPr>
            <a:r>
              <a:rPr lang="ar-JO" sz="2400" dirty="0"/>
              <a:t>لا تمسك بـ .......... ستخربه </a:t>
            </a:r>
          </a:p>
          <a:p>
            <a:pPr lvl="2">
              <a:lnSpc>
                <a:spcPct val="90000"/>
              </a:lnSpc>
            </a:pPr>
            <a:r>
              <a:rPr lang="ar-JO" sz="2500" dirty="0"/>
              <a:t>مما يعني انت عديم الكفاءة</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Oval 4"/>
          <p:cNvSpPr>
            <a:spLocks noChangeArrowheads="1"/>
          </p:cNvSpPr>
          <p:nvPr/>
        </p:nvSpPr>
        <p:spPr bwMode="auto">
          <a:xfrm>
            <a:off x="4787900" y="0"/>
            <a:ext cx="4356100" cy="620713"/>
          </a:xfrm>
          <a:prstGeom prst="ellipse">
            <a:avLst/>
          </a:prstGeom>
          <a:solidFill>
            <a:schemeClr val="accent4">
              <a:lumMod val="20000"/>
              <a:lumOff val="80000"/>
            </a:schemeClr>
          </a:solidFill>
          <a:ln w="9525">
            <a:solidFill>
              <a:schemeClr val="tx1"/>
            </a:solidFill>
            <a:round/>
            <a:headEnd/>
            <a:tailEnd/>
          </a:ln>
          <a:effectLst/>
        </p:spPr>
        <p:txBody>
          <a:bodyPr wrap="none" anchor="ctr"/>
          <a:lstStyle/>
          <a:p>
            <a:pPr algn="ctr"/>
            <a:r>
              <a:rPr lang="ar-JO" dirty="0"/>
              <a:t>دافع ذاتي للانجاز</a:t>
            </a:r>
            <a:endParaRPr lang="en-US" dirty="0"/>
          </a:p>
        </p:txBody>
      </p:sp>
      <p:sp>
        <p:nvSpPr>
          <p:cNvPr id="11270" name="Oval 6"/>
          <p:cNvSpPr>
            <a:spLocks noChangeArrowheads="1"/>
          </p:cNvSpPr>
          <p:nvPr/>
        </p:nvSpPr>
        <p:spPr bwMode="auto">
          <a:xfrm>
            <a:off x="4932363" y="692150"/>
            <a:ext cx="4211637" cy="649288"/>
          </a:xfrm>
          <a:prstGeom prst="ellipse">
            <a:avLst/>
          </a:prstGeom>
          <a:solidFill>
            <a:schemeClr val="accent4">
              <a:lumMod val="20000"/>
              <a:lumOff val="80000"/>
            </a:schemeClr>
          </a:solidFill>
          <a:ln w="9525">
            <a:solidFill>
              <a:schemeClr val="tx1"/>
            </a:solidFill>
            <a:round/>
            <a:headEnd/>
            <a:tailEnd/>
          </a:ln>
          <a:effectLst/>
        </p:spPr>
        <p:txBody>
          <a:bodyPr wrap="none" anchor="ctr"/>
          <a:lstStyle/>
          <a:p>
            <a:pPr algn="ctr"/>
            <a:r>
              <a:rPr lang="ar-JO" dirty="0"/>
              <a:t>السعي للانجاز من خلال ممارسة المهارات</a:t>
            </a:r>
            <a:endParaRPr lang="en-US" dirty="0"/>
          </a:p>
        </p:txBody>
      </p:sp>
      <p:sp>
        <p:nvSpPr>
          <p:cNvPr id="11271" name="Oval 7"/>
          <p:cNvSpPr>
            <a:spLocks noChangeArrowheads="1"/>
          </p:cNvSpPr>
          <p:nvPr/>
        </p:nvSpPr>
        <p:spPr bwMode="auto">
          <a:xfrm>
            <a:off x="4932363" y="1412875"/>
            <a:ext cx="4211637" cy="576263"/>
          </a:xfrm>
          <a:prstGeom prst="ellipse">
            <a:avLst/>
          </a:prstGeom>
          <a:solidFill>
            <a:schemeClr val="accent4">
              <a:lumMod val="20000"/>
              <a:lumOff val="80000"/>
            </a:schemeClr>
          </a:solidFill>
          <a:ln w="9525">
            <a:solidFill>
              <a:schemeClr val="tx1"/>
            </a:solidFill>
            <a:round/>
            <a:headEnd/>
            <a:tailEnd/>
          </a:ln>
          <a:effectLst/>
        </p:spPr>
        <p:txBody>
          <a:bodyPr wrap="none" anchor="ctr"/>
          <a:lstStyle/>
          <a:p>
            <a:pPr algn="ctr"/>
            <a:r>
              <a:rPr lang="ar-JO" dirty="0"/>
              <a:t>الفشل وفق المعيار الاجتماعي</a:t>
            </a:r>
            <a:endParaRPr lang="en-US" dirty="0"/>
          </a:p>
        </p:txBody>
      </p:sp>
      <p:sp>
        <p:nvSpPr>
          <p:cNvPr id="11272" name="Oval 8"/>
          <p:cNvSpPr>
            <a:spLocks noChangeArrowheads="1"/>
          </p:cNvSpPr>
          <p:nvPr/>
        </p:nvSpPr>
        <p:spPr bwMode="auto">
          <a:xfrm>
            <a:off x="4932363" y="2060575"/>
            <a:ext cx="4211637" cy="576263"/>
          </a:xfrm>
          <a:prstGeom prst="ellipse">
            <a:avLst/>
          </a:prstGeom>
          <a:solidFill>
            <a:schemeClr val="accent4">
              <a:lumMod val="20000"/>
              <a:lumOff val="80000"/>
            </a:schemeClr>
          </a:solidFill>
          <a:ln w="9525">
            <a:solidFill>
              <a:schemeClr val="tx1"/>
            </a:solidFill>
            <a:round/>
            <a:headEnd/>
            <a:tailEnd/>
          </a:ln>
          <a:effectLst/>
        </p:spPr>
        <p:txBody>
          <a:bodyPr wrap="none" anchor="ctr"/>
          <a:lstStyle/>
          <a:p>
            <a:pPr algn="ctr"/>
            <a:r>
              <a:rPr lang="ar-JO" dirty="0"/>
              <a:t>الشعور بالنقص</a:t>
            </a:r>
            <a:endParaRPr lang="en-US" dirty="0"/>
          </a:p>
        </p:txBody>
      </p:sp>
      <p:sp>
        <p:nvSpPr>
          <p:cNvPr id="11273" name="Oval 9"/>
          <p:cNvSpPr>
            <a:spLocks noChangeArrowheads="1"/>
          </p:cNvSpPr>
          <p:nvPr/>
        </p:nvSpPr>
        <p:spPr bwMode="auto">
          <a:xfrm>
            <a:off x="4932363" y="2708275"/>
            <a:ext cx="4211637" cy="576263"/>
          </a:xfrm>
          <a:prstGeom prst="ellipse">
            <a:avLst/>
          </a:prstGeom>
          <a:solidFill>
            <a:schemeClr val="accent4">
              <a:lumMod val="20000"/>
              <a:lumOff val="80000"/>
            </a:schemeClr>
          </a:solidFill>
          <a:ln w="9525">
            <a:solidFill>
              <a:schemeClr val="tx1"/>
            </a:solidFill>
            <a:round/>
            <a:headEnd/>
            <a:tailEnd/>
          </a:ln>
          <a:effectLst/>
        </p:spPr>
        <p:txBody>
          <a:bodyPr wrap="none" anchor="ctr"/>
          <a:lstStyle/>
          <a:p>
            <a:pPr algn="ctr"/>
            <a:r>
              <a:rPr lang="ar-JO" dirty="0"/>
              <a:t>العزوف عن القيام بنشاط جديد</a:t>
            </a:r>
            <a:endParaRPr lang="en-US" dirty="0"/>
          </a:p>
        </p:txBody>
      </p:sp>
      <p:sp>
        <p:nvSpPr>
          <p:cNvPr id="11274" name="Oval 10"/>
          <p:cNvSpPr>
            <a:spLocks noChangeArrowheads="1"/>
          </p:cNvSpPr>
          <p:nvPr/>
        </p:nvSpPr>
        <p:spPr bwMode="auto">
          <a:xfrm>
            <a:off x="4932363" y="3357563"/>
            <a:ext cx="4211637" cy="576262"/>
          </a:xfrm>
          <a:prstGeom prst="ellipse">
            <a:avLst/>
          </a:prstGeom>
          <a:solidFill>
            <a:schemeClr val="accent4">
              <a:lumMod val="20000"/>
              <a:lumOff val="80000"/>
            </a:schemeClr>
          </a:solidFill>
          <a:ln w="9525">
            <a:solidFill>
              <a:schemeClr val="tx1"/>
            </a:solidFill>
            <a:round/>
            <a:headEnd/>
            <a:tailEnd/>
          </a:ln>
          <a:effectLst/>
        </p:spPr>
        <p:txBody>
          <a:bodyPr wrap="none" anchor="ctr"/>
          <a:lstStyle/>
          <a:p>
            <a:pPr algn="ctr"/>
            <a:r>
              <a:rPr lang="ar-JO" dirty="0"/>
              <a:t>زيادة في الشعور بالنقص</a:t>
            </a:r>
            <a:endParaRPr lang="en-US" dirty="0"/>
          </a:p>
        </p:txBody>
      </p:sp>
      <p:sp>
        <p:nvSpPr>
          <p:cNvPr id="11275" name="Oval 11"/>
          <p:cNvSpPr>
            <a:spLocks noChangeArrowheads="1"/>
          </p:cNvSpPr>
          <p:nvPr/>
        </p:nvSpPr>
        <p:spPr bwMode="auto">
          <a:xfrm>
            <a:off x="0" y="188913"/>
            <a:ext cx="4211638" cy="863600"/>
          </a:xfrm>
          <a:prstGeom prst="ellipse">
            <a:avLst/>
          </a:prstGeom>
          <a:solidFill>
            <a:schemeClr val="accent4">
              <a:lumMod val="20000"/>
              <a:lumOff val="80000"/>
            </a:schemeClr>
          </a:solidFill>
          <a:ln w="9525">
            <a:solidFill>
              <a:schemeClr val="tx1"/>
            </a:solidFill>
            <a:round/>
            <a:headEnd/>
            <a:tailEnd/>
          </a:ln>
          <a:effectLst/>
        </p:spPr>
        <p:txBody>
          <a:bodyPr wrap="none" anchor="ctr"/>
          <a:lstStyle/>
          <a:p>
            <a:pPr algn="ctr"/>
            <a:r>
              <a:rPr lang="ar-JO" dirty="0"/>
              <a:t>انعدام الثقة بالذات:</a:t>
            </a:r>
          </a:p>
          <a:p>
            <a:pPr algn="ctr"/>
            <a:r>
              <a:rPr lang="ar-JO" dirty="0"/>
              <a:t>انا لا استطيع</a:t>
            </a:r>
            <a:endParaRPr lang="en-US" dirty="0"/>
          </a:p>
        </p:txBody>
      </p:sp>
      <p:sp>
        <p:nvSpPr>
          <p:cNvPr id="11276" name="Oval 12"/>
          <p:cNvSpPr>
            <a:spLocks noChangeArrowheads="1"/>
          </p:cNvSpPr>
          <p:nvPr/>
        </p:nvSpPr>
        <p:spPr bwMode="auto">
          <a:xfrm>
            <a:off x="0" y="1628775"/>
            <a:ext cx="4211638" cy="863600"/>
          </a:xfrm>
          <a:prstGeom prst="ellipse">
            <a:avLst/>
          </a:prstGeom>
          <a:solidFill>
            <a:schemeClr val="accent4">
              <a:lumMod val="20000"/>
              <a:lumOff val="80000"/>
            </a:schemeClr>
          </a:solidFill>
          <a:ln w="9525">
            <a:solidFill>
              <a:schemeClr val="tx1"/>
            </a:solidFill>
            <a:round/>
            <a:headEnd/>
            <a:tailEnd/>
          </a:ln>
          <a:effectLst/>
        </p:spPr>
        <p:txBody>
          <a:bodyPr wrap="none" anchor="ctr"/>
          <a:lstStyle/>
          <a:p>
            <a:pPr algn="ctr"/>
            <a:r>
              <a:rPr lang="ar-JO" dirty="0"/>
              <a:t>تدني تقدير الذات:</a:t>
            </a:r>
          </a:p>
          <a:p>
            <a:pPr algn="ctr"/>
            <a:r>
              <a:rPr lang="ar-JO" dirty="0"/>
              <a:t>انا مش نافع</a:t>
            </a:r>
            <a:endParaRPr lang="en-US" dirty="0"/>
          </a:p>
        </p:txBody>
      </p:sp>
      <p:sp>
        <p:nvSpPr>
          <p:cNvPr id="11277" name="Oval 13"/>
          <p:cNvSpPr>
            <a:spLocks noChangeArrowheads="1"/>
          </p:cNvSpPr>
          <p:nvPr/>
        </p:nvSpPr>
        <p:spPr bwMode="auto">
          <a:xfrm>
            <a:off x="0" y="2852738"/>
            <a:ext cx="4211638" cy="863600"/>
          </a:xfrm>
          <a:prstGeom prst="ellipse">
            <a:avLst/>
          </a:prstGeom>
          <a:solidFill>
            <a:schemeClr val="accent4">
              <a:lumMod val="20000"/>
              <a:lumOff val="80000"/>
            </a:schemeClr>
          </a:solidFill>
          <a:ln w="9525">
            <a:solidFill>
              <a:schemeClr val="tx1"/>
            </a:solidFill>
            <a:round/>
            <a:headEnd/>
            <a:tailEnd/>
          </a:ln>
          <a:effectLst/>
        </p:spPr>
        <p:txBody>
          <a:bodyPr wrap="none" anchor="ctr"/>
          <a:lstStyle/>
          <a:p>
            <a:pPr algn="ctr"/>
            <a:r>
              <a:rPr lang="ar-JO" dirty="0"/>
              <a:t>مشاعر الذنب:</a:t>
            </a:r>
          </a:p>
          <a:p>
            <a:pPr algn="ctr"/>
            <a:r>
              <a:rPr lang="ar-JO" dirty="0"/>
              <a:t>انا اقل من طموحات والدي</a:t>
            </a:r>
            <a:endParaRPr lang="en-US" dirty="0"/>
          </a:p>
        </p:txBody>
      </p:sp>
      <p:sp>
        <p:nvSpPr>
          <p:cNvPr id="11278" name="Oval 14"/>
          <p:cNvSpPr>
            <a:spLocks noChangeArrowheads="1"/>
          </p:cNvSpPr>
          <p:nvPr/>
        </p:nvSpPr>
        <p:spPr bwMode="auto">
          <a:xfrm>
            <a:off x="0" y="4005263"/>
            <a:ext cx="4211638" cy="1296987"/>
          </a:xfrm>
          <a:prstGeom prst="ellipse">
            <a:avLst/>
          </a:prstGeom>
          <a:solidFill>
            <a:schemeClr val="accent4">
              <a:lumMod val="20000"/>
              <a:lumOff val="80000"/>
            </a:schemeClr>
          </a:solidFill>
          <a:ln w="9525">
            <a:solidFill>
              <a:schemeClr val="tx1"/>
            </a:solidFill>
            <a:round/>
            <a:headEnd/>
            <a:tailEnd/>
          </a:ln>
          <a:effectLst/>
        </p:spPr>
        <p:txBody>
          <a:bodyPr wrap="none" anchor="ctr"/>
          <a:lstStyle/>
          <a:p>
            <a:r>
              <a:rPr lang="ar-JO" dirty="0"/>
              <a:t>عدم المبالاه</a:t>
            </a:r>
          </a:p>
          <a:p>
            <a:r>
              <a:rPr lang="ar-JO" dirty="0"/>
              <a:t>تكثر الوشاية للانتقاص من الاخرين</a:t>
            </a:r>
          </a:p>
          <a:p>
            <a:r>
              <a:rPr lang="ar-JO" dirty="0"/>
              <a:t>الغيره السلبية</a:t>
            </a:r>
          </a:p>
          <a:p>
            <a:r>
              <a:rPr lang="ar-JO" dirty="0"/>
              <a:t>الكذب</a:t>
            </a:r>
            <a:endParaRPr lang="en-US" dirty="0"/>
          </a:p>
        </p:txBody>
      </p:sp>
      <p:sp>
        <p:nvSpPr>
          <p:cNvPr id="11279" name="Rectangle 15"/>
          <p:cNvSpPr>
            <a:spLocks noChangeArrowheads="1"/>
          </p:cNvSpPr>
          <p:nvPr/>
        </p:nvSpPr>
        <p:spPr bwMode="auto">
          <a:xfrm>
            <a:off x="250825" y="5373688"/>
            <a:ext cx="3313113" cy="1484312"/>
          </a:xfrm>
          <a:prstGeom prst="rect">
            <a:avLst/>
          </a:prstGeom>
          <a:solidFill>
            <a:schemeClr val="accent4">
              <a:lumMod val="20000"/>
              <a:lumOff val="80000"/>
            </a:schemeClr>
          </a:solidFill>
          <a:ln w="76200" cmpd="tri">
            <a:solidFill>
              <a:schemeClr val="tx1"/>
            </a:solidFill>
            <a:miter lim="800000"/>
            <a:headEnd/>
            <a:tailEnd/>
          </a:ln>
          <a:effectLst/>
        </p:spPr>
        <p:txBody>
          <a:bodyPr wrap="none" anchor="ctr"/>
          <a:lstStyle/>
          <a:p>
            <a:pPr marL="342900" indent="-342900">
              <a:buFontTx/>
              <a:buAutoNum type="arabicPeriod"/>
            </a:pPr>
            <a:r>
              <a:rPr lang="ar-JO" dirty="0"/>
              <a:t>بطولات تحاكي توقعات الاهل</a:t>
            </a:r>
          </a:p>
          <a:p>
            <a:pPr marL="342900" indent="-342900">
              <a:buFontTx/>
              <a:buAutoNum type="arabicPeriod"/>
            </a:pPr>
            <a:r>
              <a:rPr lang="ar-JO" dirty="0"/>
              <a:t>الصاق التهم بالاخرين للانتقاص منهم</a:t>
            </a:r>
          </a:p>
          <a:p>
            <a:pPr marL="342900" indent="-342900">
              <a:buFontTx/>
              <a:buAutoNum type="arabicPeriod"/>
            </a:pPr>
            <a:r>
              <a:rPr lang="ar-JO" dirty="0"/>
              <a:t>الصاق التهم بالاخرين خوفا من العقاب</a:t>
            </a:r>
          </a:p>
          <a:p>
            <a:pPr marL="342900" indent="-342900">
              <a:buFontTx/>
              <a:buAutoNum type="arabicPeriod"/>
            </a:pPr>
            <a:r>
              <a:rPr lang="ar-JO" dirty="0"/>
              <a:t>الانكار لتجنب العقاب</a:t>
            </a:r>
            <a:endParaRPr lang="en-US" dirty="0"/>
          </a:p>
        </p:txBody>
      </p:sp>
      <p:sp>
        <p:nvSpPr>
          <p:cNvPr id="11280" name="Line 16"/>
          <p:cNvSpPr>
            <a:spLocks noChangeShapeType="1"/>
          </p:cNvSpPr>
          <p:nvPr/>
        </p:nvSpPr>
        <p:spPr bwMode="auto">
          <a:xfrm>
            <a:off x="8820150" y="476250"/>
            <a:ext cx="0" cy="360363"/>
          </a:xfrm>
          <a:prstGeom prst="line">
            <a:avLst/>
          </a:prstGeom>
          <a:noFill/>
          <a:ln w="38100">
            <a:solidFill>
              <a:schemeClr val="tx1"/>
            </a:solidFill>
            <a:round/>
            <a:headEnd/>
            <a:tailEnd type="triangle" w="med" len="med"/>
          </a:ln>
          <a:effectLst/>
        </p:spPr>
        <p:txBody>
          <a:bodyPr/>
          <a:lstStyle/>
          <a:p>
            <a:endParaRPr lang="ar-JO" dirty="0"/>
          </a:p>
        </p:txBody>
      </p:sp>
      <p:sp>
        <p:nvSpPr>
          <p:cNvPr id="11281" name="Line 17"/>
          <p:cNvSpPr>
            <a:spLocks noChangeShapeType="1"/>
          </p:cNvSpPr>
          <p:nvPr/>
        </p:nvSpPr>
        <p:spPr bwMode="auto">
          <a:xfrm>
            <a:off x="5364163" y="476250"/>
            <a:ext cx="0" cy="360363"/>
          </a:xfrm>
          <a:prstGeom prst="line">
            <a:avLst/>
          </a:prstGeom>
          <a:noFill/>
          <a:ln w="38100">
            <a:solidFill>
              <a:schemeClr val="tx1"/>
            </a:solidFill>
            <a:round/>
            <a:headEnd/>
            <a:tailEnd type="triangle" w="med" len="med"/>
          </a:ln>
          <a:effectLst/>
        </p:spPr>
        <p:txBody>
          <a:bodyPr/>
          <a:lstStyle/>
          <a:p>
            <a:endParaRPr lang="ar-JO" dirty="0"/>
          </a:p>
        </p:txBody>
      </p:sp>
      <p:sp>
        <p:nvSpPr>
          <p:cNvPr id="11282" name="Line 18"/>
          <p:cNvSpPr>
            <a:spLocks noChangeShapeType="1"/>
          </p:cNvSpPr>
          <p:nvPr/>
        </p:nvSpPr>
        <p:spPr bwMode="auto">
          <a:xfrm>
            <a:off x="8820150" y="1196975"/>
            <a:ext cx="0" cy="360363"/>
          </a:xfrm>
          <a:prstGeom prst="line">
            <a:avLst/>
          </a:prstGeom>
          <a:noFill/>
          <a:ln w="38100">
            <a:solidFill>
              <a:schemeClr val="tx1"/>
            </a:solidFill>
            <a:round/>
            <a:headEnd/>
            <a:tailEnd type="triangle" w="med" len="med"/>
          </a:ln>
          <a:effectLst/>
        </p:spPr>
        <p:txBody>
          <a:bodyPr/>
          <a:lstStyle/>
          <a:p>
            <a:endParaRPr lang="ar-JO" dirty="0"/>
          </a:p>
        </p:txBody>
      </p:sp>
      <p:sp>
        <p:nvSpPr>
          <p:cNvPr id="11283" name="Line 19"/>
          <p:cNvSpPr>
            <a:spLocks noChangeShapeType="1"/>
          </p:cNvSpPr>
          <p:nvPr/>
        </p:nvSpPr>
        <p:spPr bwMode="auto">
          <a:xfrm>
            <a:off x="5364163" y="1196975"/>
            <a:ext cx="0" cy="360363"/>
          </a:xfrm>
          <a:prstGeom prst="line">
            <a:avLst/>
          </a:prstGeom>
          <a:noFill/>
          <a:ln w="38100">
            <a:solidFill>
              <a:schemeClr val="tx1"/>
            </a:solidFill>
            <a:round/>
            <a:headEnd/>
            <a:tailEnd type="triangle" w="med" len="med"/>
          </a:ln>
          <a:effectLst/>
        </p:spPr>
        <p:txBody>
          <a:bodyPr/>
          <a:lstStyle/>
          <a:p>
            <a:endParaRPr lang="ar-JO" dirty="0"/>
          </a:p>
        </p:txBody>
      </p:sp>
      <p:sp>
        <p:nvSpPr>
          <p:cNvPr id="11284" name="Line 20"/>
          <p:cNvSpPr>
            <a:spLocks noChangeShapeType="1"/>
          </p:cNvSpPr>
          <p:nvPr/>
        </p:nvSpPr>
        <p:spPr bwMode="auto">
          <a:xfrm>
            <a:off x="8820150" y="1844675"/>
            <a:ext cx="0" cy="360363"/>
          </a:xfrm>
          <a:prstGeom prst="line">
            <a:avLst/>
          </a:prstGeom>
          <a:noFill/>
          <a:ln w="38100">
            <a:solidFill>
              <a:schemeClr val="tx1"/>
            </a:solidFill>
            <a:round/>
            <a:headEnd/>
            <a:tailEnd type="triangle" w="med" len="med"/>
          </a:ln>
          <a:effectLst/>
        </p:spPr>
        <p:txBody>
          <a:bodyPr/>
          <a:lstStyle/>
          <a:p>
            <a:endParaRPr lang="ar-JO" dirty="0"/>
          </a:p>
        </p:txBody>
      </p:sp>
      <p:sp>
        <p:nvSpPr>
          <p:cNvPr id="11285" name="Line 21"/>
          <p:cNvSpPr>
            <a:spLocks noChangeShapeType="1"/>
          </p:cNvSpPr>
          <p:nvPr/>
        </p:nvSpPr>
        <p:spPr bwMode="auto">
          <a:xfrm>
            <a:off x="5364163" y="1844675"/>
            <a:ext cx="0" cy="360363"/>
          </a:xfrm>
          <a:prstGeom prst="line">
            <a:avLst/>
          </a:prstGeom>
          <a:noFill/>
          <a:ln w="38100">
            <a:solidFill>
              <a:schemeClr val="tx1"/>
            </a:solidFill>
            <a:round/>
            <a:headEnd/>
            <a:tailEnd type="triangle" w="med" len="med"/>
          </a:ln>
          <a:effectLst/>
        </p:spPr>
        <p:txBody>
          <a:bodyPr/>
          <a:lstStyle/>
          <a:p>
            <a:endParaRPr lang="ar-JO" dirty="0"/>
          </a:p>
        </p:txBody>
      </p:sp>
      <p:sp>
        <p:nvSpPr>
          <p:cNvPr id="11286" name="Line 22"/>
          <p:cNvSpPr>
            <a:spLocks noChangeShapeType="1"/>
          </p:cNvSpPr>
          <p:nvPr/>
        </p:nvSpPr>
        <p:spPr bwMode="auto">
          <a:xfrm>
            <a:off x="8820150" y="2492375"/>
            <a:ext cx="0" cy="360363"/>
          </a:xfrm>
          <a:prstGeom prst="line">
            <a:avLst/>
          </a:prstGeom>
          <a:noFill/>
          <a:ln w="38100">
            <a:solidFill>
              <a:schemeClr val="tx1"/>
            </a:solidFill>
            <a:round/>
            <a:headEnd/>
            <a:tailEnd type="triangle" w="med" len="med"/>
          </a:ln>
          <a:effectLst/>
        </p:spPr>
        <p:txBody>
          <a:bodyPr/>
          <a:lstStyle/>
          <a:p>
            <a:endParaRPr lang="ar-JO" dirty="0"/>
          </a:p>
        </p:txBody>
      </p:sp>
      <p:sp>
        <p:nvSpPr>
          <p:cNvPr id="11287" name="Line 23"/>
          <p:cNvSpPr>
            <a:spLocks noChangeShapeType="1"/>
          </p:cNvSpPr>
          <p:nvPr/>
        </p:nvSpPr>
        <p:spPr bwMode="auto">
          <a:xfrm>
            <a:off x="5364163" y="2492375"/>
            <a:ext cx="0" cy="360363"/>
          </a:xfrm>
          <a:prstGeom prst="line">
            <a:avLst/>
          </a:prstGeom>
          <a:noFill/>
          <a:ln w="38100">
            <a:solidFill>
              <a:schemeClr val="tx1"/>
            </a:solidFill>
            <a:round/>
            <a:headEnd/>
            <a:tailEnd type="triangle" w="med" len="med"/>
          </a:ln>
          <a:effectLst/>
        </p:spPr>
        <p:txBody>
          <a:bodyPr/>
          <a:lstStyle/>
          <a:p>
            <a:endParaRPr lang="ar-JO" dirty="0"/>
          </a:p>
        </p:txBody>
      </p:sp>
      <p:sp>
        <p:nvSpPr>
          <p:cNvPr id="11288" name="Line 24"/>
          <p:cNvSpPr>
            <a:spLocks noChangeShapeType="1"/>
          </p:cNvSpPr>
          <p:nvPr/>
        </p:nvSpPr>
        <p:spPr bwMode="auto">
          <a:xfrm>
            <a:off x="8893175" y="3141663"/>
            <a:ext cx="0" cy="360362"/>
          </a:xfrm>
          <a:prstGeom prst="line">
            <a:avLst/>
          </a:prstGeom>
          <a:noFill/>
          <a:ln w="38100">
            <a:solidFill>
              <a:schemeClr val="tx1"/>
            </a:solidFill>
            <a:round/>
            <a:headEnd/>
            <a:tailEnd type="triangle" w="med" len="med"/>
          </a:ln>
          <a:effectLst/>
        </p:spPr>
        <p:txBody>
          <a:bodyPr/>
          <a:lstStyle/>
          <a:p>
            <a:endParaRPr lang="ar-JO" dirty="0"/>
          </a:p>
        </p:txBody>
      </p:sp>
      <p:sp>
        <p:nvSpPr>
          <p:cNvPr id="11289" name="Line 25"/>
          <p:cNvSpPr>
            <a:spLocks noChangeShapeType="1"/>
          </p:cNvSpPr>
          <p:nvPr/>
        </p:nvSpPr>
        <p:spPr bwMode="auto">
          <a:xfrm>
            <a:off x="5364163" y="3141663"/>
            <a:ext cx="0" cy="360362"/>
          </a:xfrm>
          <a:prstGeom prst="line">
            <a:avLst/>
          </a:prstGeom>
          <a:noFill/>
          <a:ln w="38100">
            <a:solidFill>
              <a:schemeClr val="tx1"/>
            </a:solidFill>
            <a:round/>
            <a:headEnd/>
            <a:tailEnd type="triangle" w="med" len="med"/>
          </a:ln>
          <a:effectLst/>
        </p:spPr>
        <p:txBody>
          <a:bodyPr/>
          <a:lstStyle/>
          <a:p>
            <a:endParaRPr lang="ar-JO" dirty="0"/>
          </a:p>
        </p:txBody>
      </p:sp>
      <p:sp>
        <p:nvSpPr>
          <p:cNvPr id="11290" name="Line 26"/>
          <p:cNvSpPr>
            <a:spLocks noChangeShapeType="1"/>
          </p:cNvSpPr>
          <p:nvPr/>
        </p:nvSpPr>
        <p:spPr bwMode="auto">
          <a:xfrm flipH="1" flipV="1">
            <a:off x="3995738" y="836613"/>
            <a:ext cx="936625" cy="2736850"/>
          </a:xfrm>
          <a:prstGeom prst="line">
            <a:avLst/>
          </a:prstGeom>
          <a:noFill/>
          <a:ln w="38100">
            <a:solidFill>
              <a:schemeClr val="tx1"/>
            </a:solidFill>
            <a:round/>
            <a:headEnd/>
            <a:tailEnd type="triangle" w="med" len="med"/>
          </a:ln>
          <a:effectLst/>
        </p:spPr>
        <p:txBody>
          <a:bodyPr/>
          <a:lstStyle/>
          <a:p>
            <a:endParaRPr lang="ar-JO" dirty="0"/>
          </a:p>
        </p:txBody>
      </p:sp>
      <p:sp>
        <p:nvSpPr>
          <p:cNvPr id="11291" name="Line 27"/>
          <p:cNvSpPr>
            <a:spLocks noChangeShapeType="1"/>
          </p:cNvSpPr>
          <p:nvPr/>
        </p:nvSpPr>
        <p:spPr bwMode="auto">
          <a:xfrm>
            <a:off x="3276600" y="981075"/>
            <a:ext cx="0" cy="719138"/>
          </a:xfrm>
          <a:prstGeom prst="line">
            <a:avLst/>
          </a:prstGeom>
          <a:noFill/>
          <a:ln w="38100">
            <a:solidFill>
              <a:schemeClr val="tx1"/>
            </a:solidFill>
            <a:round/>
            <a:headEnd/>
            <a:tailEnd type="triangle" w="med" len="med"/>
          </a:ln>
          <a:effectLst/>
        </p:spPr>
        <p:txBody>
          <a:bodyPr/>
          <a:lstStyle/>
          <a:p>
            <a:endParaRPr lang="ar-JO" dirty="0"/>
          </a:p>
        </p:txBody>
      </p:sp>
      <p:sp>
        <p:nvSpPr>
          <p:cNvPr id="11292" name="Line 28"/>
          <p:cNvSpPr>
            <a:spLocks noChangeShapeType="1"/>
          </p:cNvSpPr>
          <p:nvPr/>
        </p:nvSpPr>
        <p:spPr bwMode="auto">
          <a:xfrm>
            <a:off x="755650" y="981075"/>
            <a:ext cx="0" cy="719138"/>
          </a:xfrm>
          <a:prstGeom prst="line">
            <a:avLst/>
          </a:prstGeom>
          <a:noFill/>
          <a:ln w="38100">
            <a:solidFill>
              <a:schemeClr val="tx1"/>
            </a:solidFill>
            <a:round/>
            <a:headEnd/>
            <a:tailEnd type="triangle" w="med" len="med"/>
          </a:ln>
          <a:effectLst/>
        </p:spPr>
        <p:txBody>
          <a:bodyPr/>
          <a:lstStyle/>
          <a:p>
            <a:endParaRPr lang="ar-JO" dirty="0"/>
          </a:p>
        </p:txBody>
      </p:sp>
      <p:sp>
        <p:nvSpPr>
          <p:cNvPr id="11293" name="Line 29"/>
          <p:cNvSpPr>
            <a:spLocks noChangeShapeType="1"/>
          </p:cNvSpPr>
          <p:nvPr/>
        </p:nvSpPr>
        <p:spPr bwMode="auto">
          <a:xfrm>
            <a:off x="3276600" y="1700213"/>
            <a:ext cx="0" cy="1295400"/>
          </a:xfrm>
          <a:prstGeom prst="line">
            <a:avLst/>
          </a:prstGeom>
          <a:noFill/>
          <a:ln w="38100">
            <a:solidFill>
              <a:schemeClr val="tx1"/>
            </a:solidFill>
            <a:round/>
            <a:headEnd/>
            <a:tailEnd type="triangle" w="med" len="med"/>
          </a:ln>
          <a:effectLst/>
        </p:spPr>
        <p:txBody>
          <a:bodyPr/>
          <a:lstStyle/>
          <a:p>
            <a:endParaRPr lang="ar-JO" dirty="0"/>
          </a:p>
        </p:txBody>
      </p:sp>
      <p:sp>
        <p:nvSpPr>
          <p:cNvPr id="11294" name="Line 30"/>
          <p:cNvSpPr>
            <a:spLocks noChangeShapeType="1"/>
          </p:cNvSpPr>
          <p:nvPr/>
        </p:nvSpPr>
        <p:spPr bwMode="auto">
          <a:xfrm>
            <a:off x="755650" y="1628775"/>
            <a:ext cx="0" cy="1366838"/>
          </a:xfrm>
          <a:prstGeom prst="line">
            <a:avLst/>
          </a:prstGeom>
          <a:noFill/>
          <a:ln w="38100">
            <a:solidFill>
              <a:schemeClr val="tx1"/>
            </a:solidFill>
            <a:round/>
            <a:headEnd/>
            <a:tailEnd type="triangle" w="med" len="med"/>
          </a:ln>
          <a:effectLst/>
        </p:spPr>
        <p:txBody>
          <a:bodyPr/>
          <a:lstStyle/>
          <a:p>
            <a:endParaRPr lang="ar-JO" dirty="0"/>
          </a:p>
        </p:txBody>
      </p:sp>
      <p:sp>
        <p:nvSpPr>
          <p:cNvPr id="11295" name="Line 31"/>
          <p:cNvSpPr>
            <a:spLocks noChangeShapeType="1"/>
          </p:cNvSpPr>
          <p:nvPr/>
        </p:nvSpPr>
        <p:spPr bwMode="auto">
          <a:xfrm>
            <a:off x="3276600" y="2924175"/>
            <a:ext cx="0" cy="1223963"/>
          </a:xfrm>
          <a:prstGeom prst="line">
            <a:avLst/>
          </a:prstGeom>
          <a:noFill/>
          <a:ln w="38100">
            <a:solidFill>
              <a:schemeClr val="tx1"/>
            </a:solidFill>
            <a:round/>
            <a:headEnd/>
            <a:tailEnd type="triangle" w="med" len="med"/>
          </a:ln>
          <a:effectLst/>
        </p:spPr>
        <p:txBody>
          <a:bodyPr/>
          <a:lstStyle/>
          <a:p>
            <a:endParaRPr lang="ar-JO" dirty="0"/>
          </a:p>
        </p:txBody>
      </p:sp>
      <p:sp>
        <p:nvSpPr>
          <p:cNvPr id="11296" name="Line 32"/>
          <p:cNvSpPr>
            <a:spLocks noChangeShapeType="1"/>
          </p:cNvSpPr>
          <p:nvPr/>
        </p:nvSpPr>
        <p:spPr bwMode="auto">
          <a:xfrm>
            <a:off x="755650" y="2924175"/>
            <a:ext cx="0" cy="1223963"/>
          </a:xfrm>
          <a:prstGeom prst="line">
            <a:avLst/>
          </a:prstGeom>
          <a:noFill/>
          <a:ln w="38100">
            <a:solidFill>
              <a:schemeClr val="tx1"/>
            </a:solidFill>
            <a:round/>
            <a:headEnd/>
            <a:tailEnd type="triangle" w="med" len="med"/>
          </a:ln>
          <a:effectLst/>
        </p:spPr>
        <p:txBody>
          <a:bodyPr/>
          <a:lstStyle/>
          <a:p>
            <a:endParaRPr lang="ar-JO" dirty="0"/>
          </a:p>
        </p:txBody>
      </p:sp>
      <p:sp>
        <p:nvSpPr>
          <p:cNvPr id="11297" name="AutoShape 33"/>
          <p:cNvSpPr>
            <a:spLocks noChangeArrowheads="1"/>
          </p:cNvSpPr>
          <p:nvPr/>
        </p:nvSpPr>
        <p:spPr bwMode="auto">
          <a:xfrm>
            <a:off x="3563938" y="5013325"/>
            <a:ext cx="287337" cy="1295400"/>
          </a:xfrm>
          <a:prstGeom prst="curvedLeftArrow">
            <a:avLst>
              <a:gd name="adj1" fmla="val 90166"/>
              <a:gd name="adj2" fmla="val 180332"/>
              <a:gd name="adj3" fmla="val 33333"/>
            </a:avLst>
          </a:prstGeom>
          <a:solidFill>
            <a:schemeClr val="accent4">
              <a:lumMod val="20000"/>
              <a:lumOff val="80000"/>
            </a:schemeClr>
          </a:solidFill>
          <a:ln w="9525">
            <a:solidFill>
              <a:schemeClr val="tx1"/>
            </a:solidFill>
            <a:miter lim="800000"/>
            <a:headEnd/>
            <a:tailEnd/>
          </a:ln>
          <a:effectLst/>
        </p:spPr>
        <p:txBody>
          <a:bodyPr wrap="none" anchor="ctr"/>
          <a:lstStyle/>
          <a:p>
            <a:endParaRPr lang="ar-JO"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نشاط: مرحلة النمو المتأخرة 9-12</a:t>
            </a:r>
          </a:p>
        </p:txBody>
      </p:sp>
      <p:sp>
        <p:nvSpPr>
          <p:cNvPr id="3" name="Content Placeholder 2"/>
          <p:cNvSpPr>
            <a:spLocks noGrp="1"/>
          </p:cNvSpPr>
          <p:nvPr>
            <p:ph idx="1"/>
          </p:nvPr>
        </p:nvSpPr>
        <p:spPr/>
        <p:txBody>
          <a:bodyPr/>
          <a:lstStyle/>
          <a:p>
            <a:r>
              <a:rPr lang="ar-JO" dirty="0"/>
              <a:t>مجموعة1: قصة هادي نشاط 2-5</a:t>
            </a:r>
          </a:p>
          <a:p>
            <a:r>
              <a:rPr lang="ar-JO" dirty="0"/>
              <a:t>مجموعة : خصائص مرحلة النمو نشاط 2-6</a:t>
            </a:r>
          </a:p>
          <a:p>
            <a:r>
              <a:rPr lang="ar-JO" dirty="0"/>
              <a:t>مجموعة3: متطلبات مرحلة النمو نشاط 2-7</a:t>
            </a:r>
          </a:p>
        </p:txBody>
      </p:sp>
      <p:pic>
        <p:nvPicPr>
          <p:cNvPr id="4" name="Content Placeholder 5">
            <a:extLst>
              <a:ext uri="{FF2B5EF4-FFF2-40B4-BE49-F238E27FC236}">
                <a16:creationId xmlns:a16="http://schemas.microsoft.com/office/drawing/2014/main" xmlns="" id="{8832B254-BE2A-4CCC-B797-4D3FAFDCD97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57121" y="3611935"/>
            <a:ext cx="4829758" cy="2541977"/>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normAutofit fontScale="90000"/>
          </a:bodyPr>
          <a:lstStyle/>
          <a:p>
            <a:pPr algn="r"/>
            <a:r>
              <a:rPr lang="ar-SA" sz="4000" dirty="0"/>
              <a:t/>
            </a:r>
            <a:br>
              <a:rPr lang="ar-SA" sz="4000" dirty="0"/>
            </a:br>
            <a:r>
              <a:rPr lang="ar-JO" sz="5600" dirty="0"/>
              <a:t>الطفولة المتأخرة </a:t>
            </a:r>
            <a:r>
              <a:rPr lang="ar-SA" sz="5600" dirty="0"/>
              <a:t>(</a:t>
            </a:r>
            <a:r>
              <a:rPr lang="ar-JO" sz="5600" dirty="0"/>
              <a:t>9</a:t>
            </a:r>
            <a:r>
              <a:rPr lang="ar-SA" sz="5600" dirty="0"/>
              <a:t> – 12 )</a:t>
            </a:r>
            <a:endParaRPr lang="en-US" sz="5600" dirty="0"/>
          </a:p>
        </p:txBody>
      </p:sp>
      <p:sp>
        <p:nvSpPr>
          <p:cNvPr id="3075" name="Rectangle 3"/>
          <p:cNvSpPr>
            <a:spLocks noGrp="1" noChangeArrowheads="1"/>
          </p:cNvSpPr>
          <p:nvPr>
            <p:ph type="body" idx="1"/>
          </p:nvPr>
        </p:nvSpPr>
        <p:spPr/>
        <p:txBody>
          <a:bodyPr>
            <a:normAutofit/>
          </a:bodyPr>
          <a:lstStyle/>
          <a:p>
            <a:pPr marL="0" indent="0">
              <a:lnSpc>
                <a:spcPct val="80000"/>
              </a:lnSpc>
              <a:buNone/>
            </a:pPr>
            <a:r>
              <a:rPr lang="ar-SA" dirty="0"/>
              <a:t>يطلق على هذه المرحلة اسم مرحلة الطفولة الهادئة. وفيما يلي عرض لأهم الخصائص النمائية المميزة للطفل في هذه المرحلة والتي يقابلها الصفوف من الرابع وحتى السابع أساسي. </a:t>
            </a:r>
            <a:endParaRPr lang="ar-SA" b="1" dirty="0"/>
          </a:p>
          <a:p>
            <a:pPr>
              <a:lnSpc>
                <a:spcPct val="80000"/>
              </a:lnSpc>
            </a:pPr>
            <a:r>
              <a:rPr lang="ar-SA" b="1" dirty="0"/>
              <a:t>الخصائص الجسمية</a:t>
            </a:r>
            <a:endParaRPr lang="ar-SA" dirty="0"/>
          </a:p>
          <a:p>
            <a:pPr>
              <a:lnSpc>
                <a:spcPct val="80000"/>
              </a:lnSpc>
              <a:buFontTx/>
              <a:buNone/>
            </a:pPr>
            <a:r>
              <a:rPr lang="ar-JO" dirty="0"/>
              <a:t>		</a:t>
            </a:r>
            <a:r>
              <a:rPr lang="ar-SA" dirty="0"/>
              <a:t>- النمو الجسمي بطيء.</a:t>
            </a:r>
          </a:p>
          <a:p>
            <a:pPr>
              <a:lnSpc>
                <a:spcPct val="80000"/>
              </a:lnSpc>
              <a:buFontTx/>
              <a:buNone/>
            </a:pPr>
            <a:r>
              <a:rPr lang="ar-JO" dirty="0"/>
              <a:t>		</a:t>
            </a:r>
            <a:r>
              <a:rPr lang="ar-SA" dirty="0"/>
              <a:t>- تبرز أهمية مفهوم الجسم ويلاحظ اهتمام الطفل بجسمه.</a:t>
            </a:r>
          </a:p>
          <a:p>
            <a:pPr>
              <a:lnSpc>
                <a:spcPct val="80000"/>
              </a:lnSpc>
              <a:buFontTx/>
              <a:buNone/>
            </a:pPr>
            <a:r>
              <a:rPr lang="ar-JO" dirty="0"/>
              <a:t>		</a:t>
            </a:r>
            <a:r>
              <a:rPr lang="ar-SA" dirty="0"/>
              <a:t>- تنمو العضلات بشكل جيد.</a:t>
            </a:r>
            <a:endParaRPr lang="ar-SA" b="1" dirty="0"/>
          </a:p>
          <a:p>
            <a:pPr>
              <a:lnSpc>
                <a:spcPct val="80000"/>
              </a:lnSpc>
            </a:pPr>
            <a:r>
              <a:rPr lang="ar-SA" b="1" dirty="0"/>
              <a:t>النمو الحركي</a:t>
            </a:r>
            <a:endParaRPr lang="ar-SA" dirty="0"/>
          </a:p>
          <a:p>
            <a:pPr>
              <a:lnSpc>
                <a:spcPct val="80000"/>
              </a:lnSpc>
              <a:buFontTx/>
              <a:buNone/>
            </a:pPr>
            <a:r>
              <a:rPr lang="ar-JO" dirty="0"/>
              <a:t>		</a:t>
            </a:r>
            <a:r>
              <a:rPr lang="ar-SA" dirty="0"/>
              <a:t>- يشاهد في هذه المرحلة زيادة واضحة في القوة والطاقة.</a:t>
            </a:r>
          </a:p>
          <a:p>
            <a:pPr>
              <a:lnSpc>
                <a:spcPct val="80000"/>
              </a:lnSpc>
              <a:buFontTx/>
              <a:buNone/>
            </a:pPr>
            <a:r>
              <a:rPr lang="ar-JO" dirty="0"/>
              <a:t>		</a:t>
            </a:r>
            <a:r>
              <a:rPr lang="ar-SA" dirty="0"/>
              <a:t>- يميل الى العمل ويود أن يشعر انه يصنع شيئا لنفسه.</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57200" y="1309287"/>
            <a:ext cx="8229600" cy="4567985"/>
          </a:xfrm>
        </p:spPr>
        <p:txBody>
          <a:bodyPr/>
          <a:lstStyle/>
          <a:p>
            <a:r>
              <a:rPr lang="ar-SA" b="1" dirty="0"/>
              <a:t>النمو العقلي</a:t>
            </a:r>
            <a:endParaRPr lang="ar-SA" dirty="0"/>
          </a:p>
          <a:p>
            <a:pPr lvl="1">
              <a:buNone/>
            </a:pPr>
            <a:r>
              <a:rPr lang="ar-JO" dirty="0"/>
              <a:t>	</a:t>
            </a:r>
            <a:r>
              <a:rPr lang="ar-SA" dirty="0"/>
              <a:t>- يزداد لديه حب الاستطلاع للعناصر الجديدة والغريبة والمجهولة.</a:t>
            </a:r>
          </a:p>
          <a:p>
            <a:pPr lvl="1">
              <a:buNone/>
            </a:pPr>
            <a:r>
              <a:rPr lang="ar-JO" dirty="0"/>
              <a:t>	</a:t>
            </a:r>
            <a:r>
              <a:rPr lang="ar-SA" dirty="0"/>
              <a:t>- يتأثر النمو العقلي بالبيئة الاجتماعية بشكل واضح.</a:t>
            </a:r>
          </a:p>
          <a:p>
            <a:pPr lvl="1">
              <a:buNone/>
            </a:pPr>
            <a:r>
              <a:rPr lang="ar-JO" dirty="0"/>
              <a:t>	</a:t>
            </a:r>
            <a:r>
              <a:rPr lang="ar-SA" dirty="0"/>
              <a:t>- مدة الانتباه قصيرة وينتقل من شيء الى آخر.</a:t>
            </a:r>
          </a:p>
          <a:p>
            <a:pPr lvl="1">
              <a:buNone/>
            </a:pPr>
            <a:r>
              <a:rPr lang="ar-JO" dirty="0"/>
              <a:t>	</a:t>
            </a:r>
            <a:r>
              <a:rPr lang="ar-SA" dirty="0"/>
              <a:t>- يفهم قواعد الأمن إلا انه يحب الاكتشاف وينسى ويخاطر.</a:t>
            </a:r>
            <a:endParaRPr lang="ar-SA" b="1" dirty="0"/>
          </a:p>
          <a:p>
            <a:r>
              <a:rPr lang="ar-SA" b="1" dirty="0"/>
              <a:t>النمو الأخلاقي</a:t>
            </a:r>
            <a:endParaRPr lang="ar-SA" dirty="0"/>
          </a:p>
          <a:p>
            <a:pPr lvl="1">
              <a:buNone/>
            </a:pPr>
            <a:r>
              <a:rPr lang="ar-JO" dirty="0"/>
              <a:t>	</a:t>
            </a:r>
            <a:r>
              <a:rPr lang="ar-SA" dirty="0"/>
              <a:t>- هذه المرحلة مناسبة ليتعلم المعايير والقيم الخلقية.</a:t>
            </a:r>
          </a:p>
          <a:p>
            <a:pPr lvl="1">
              <a:buNone/>
            </a:pPr>
            <a:r>
              <a:rPr lang="ar-JO" dirty="0"/>
              <a:t>	</a:t>
            </a:r>
            <a:r>
              <a:rPr lang="ar-SA" dirty="0"/>
              <a:t>- يهتم بمفاهيم العدل والظلم، الصواب والخطأ.</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0" y="836712"/>
            <a:ext cx="9144000" cy="6885111"/>
          </a:xfrm>
        </p:spPr>
        <p:txBody>
          <a:bodyPr/>
          <a:lstStyle/>
          <a:p>
            <a:pPr>
              <a:lnSpc>
                <a:spcPct val="80000"/>
              </a:lnSpc>
            </a:pPr>
            <a:r>
              <a:rPr lang="ar-SA" b="1" dirty="0"/>
              <a:t>النمو الاجتماعي</a:t>
            </a:r>
            <a:endParaRPr lang="ar-JO" b="1" dirty="0"/>
          </a:p>
          <a:p>
            <a:pPr marL="0" indent="0">
              <a:lnSpc>
                <a:spcPct val="80000"/>
              </a:lnSpc>
              <a:buNone/>
            </a:pPr>
            <a:endParaRPr lang="ar-SA" dirty="0"/>
          </a:p>
          <a:p>
            <a:pPr marL="365760" lvl="1" indent="0">
              <a:lnSpc>
                <a:spcPct val="80000"/>
              </a:lnSpc>
              <a:buNone/>
            </a:pPr>
            <a:r>
              <a:rPr lang="ar-SA" sz="2300" dirty="0"/>
              <a:t>- </a:t>
            </a:r>
            <a:r>
              <a:rPr lang="ar-SA" dirty="0"/>
              <a:t>يكثر من النقد الموجه للكبار والنقد الذاتي، حتى يقال انه ينقد كل شيء وكل فرد.</a:t>
            </a:r>
          </a:p>
          <a:p>
            <a:pPr marL="365760" lvl="1" indent="0">
              <a:lnSpc>
                <a:spcPct val="80000"/>
              </a:lnSpc>
              <a:buNone/>
            </a:pPr>
            <a:r>
              <a:rPr lang="ar-SA" dirty="0"/>
              <a:t>- يهتم بآراء وأفكار الآخرين إلا انه بين الحين والآخر يتحدى هذه الآراء وتلك الأفكار في</a:t>
            </a:r>
            <a:r>
              <a:rPr lang="ar-JO" dirty="0"/>
              <a:t> </a:t>
            </a:r>
            <a:r>
              <a:rPr lang="ar-SA" dirty="0"/>
              <a:t>أسلوب جدلي.</a:t>
            </a:r>
          </a:p>
          <a:p>
            <a:pPr marL="365760" lvl="1" indent="0">
              <a:lnSpc>
                <a:spcPct val="80000"/>
              </a:lnSpc>
              <a:buNone/>
            </a:pPr>
            <a:r>
              <a:rPr lang="ar-SA" dirty="0"/>
              <a:t>- يحاول الطفل التخلص من الطفولة والشعور بأنه قد كبر.</a:t>
            </a:r>
          </a:p>
          <a:p>
            <a:pPr marL="365760" lvl="1" indent="0">
              <a:lnSpc>
                <a:spcPct val="80000"/>
              </a:lnSpc>
              <a:buNone/>
            </a:pPr>
            <a:r>
              <a:rPr lang="ar-SA" dirty="0"/>
              <a:t>- تضايقه الأوامر والنواهي.</a:t>
            </a:r>
          </a:p>
          <a:p>
            <a:pPr marL="365760" lvl="1" indent="0">
              <a:lnSpc>
                <a:spcPct val="80000"/>
              </a:lnSpc>
              <a:buNone/>
            </a:pPr>
            <a:r>
              <a:rPr lang="ar-SA" dirty="0"/>
              <a:t>- يطيع الأوامر مع انه لا يفضلها، وبسبب ذلك فانه قد يقع عليه الظلم من الوالدين، حيث</a:t>
            </a:r>
          </a:p>
          <a:p>
            <a:pPr marL="365760" lvl="1" indent="0">
              <a:lnSpc>
                <a:spcPct val="80000"/>
              </a:lnSpc>
              <a:buNone/>
            </a:pPr>
            <a:r>
              <a:rPr lang="ar-SA" dirty="0"/>
              <a:t> تكثر الطلبات منه وعدم توزيع هذه الطلبات على الاخوة.</a:t>
            </a:r>
          </a:p>
          <a:p>
            <a:pPr marL="365760" lvl="1" indent="0">
              <a:lnSpc>
                <a:spcPct val="80000"/>
              </a:lnSpc>
              <a:buNone/>
            </a:pPr>
            <a:r>
              <a:rPr lang="ar-SA" dirty="0"/>
              <a:t>- تبرز الحجة الى الحب والشعور بالأمن والتقدير والنجاح والانتماء الى الجماعة.</a:t>
            </a:r>
          </a:p>
          <a:p>
            <a:pPr marL="365760" lvl="1" indent="0">
              <a:lnSpc>
                <a:spcPct val="80000"/>
              </a:lnSpc>
              <a:buNone/>
            </a:pPr>
            <a:r>
              <a:rPr lang="ar-SA" dirty="0"/>
              <a:t>- مصدر الخوف لديه يأتي من فقدان الحب من قبل الوالدين والمعلمين والأقران. </a:t>
            </a:r>
          </a:p>
          <a:p>
            <a:pPr marL="365760" lvl="1" indent="0">
              <a:lnSpc>
                <a:spcPct val="80000"/>
              </a:lnSpc>
              <a:buNone/>
            </a:pPr>
            <a:r>
              <a:rPr lang="ar-SA" dirty="0"/>
              <a:t>- يزداد احتكاك الطفل بجماعات الكبار واكتسابه معاييرهم وقيمهم، ويتابع بشغف ما</a:t>
            </a:r>
          </a:p>
          <a:p>
            <a:pPr marL="365760" lvl="1" indent="0">
              <a:lnSpc>
                <a:spcPct val="80000"/>
              </a:lnSpc>
              <a:buNone/>
            </a:pPr>
            <a:r>
              <a:rPr lang="ar-SA" dirty="0"/>
              <a:t>يجري في وسط الشباب والرجال.</a:t>
            </a:r>
          </a:p>
          <a:p>
            <a:pPr marL="365760" lvl="1" indent="0">
              <a:lnSpc>
                <a:spcPct val="80000"/>
              </a:lnSpc>
              <a:buNone/>
            </a:pPr>
            <a:r>
              <a:rPr lang="ar-SA" dirty="0"/>
              <a:t>- يزداد تأثير جماعة الرفاق ويكون التفاعل الاجتماعي مع الأقران على أشده، يشوبه </a:t>
            </a:r>
          </a:p>
          <a:p>
            <a:pPr marL="365760" lvl="1" indent="0">
              <a:lnSpc>
                <a:spcPct val="80000"/>
              </a:lnSpc>
              <a:buNone/>
            </a:pPr>
            <a:r>
              <a:rPr lang="ar-SA" dirty="0"/>
              <a:t> التنافس والولاء والتماسك.</a:t>
            </a:r>
            <a:endParaRPr lang="ar-JO" dirty="0"/>
          </a:p>
          <a:p>
            <a:pPr marL="365760" lvl="1" indent="0">
              <a:lnSpc>
                <a:spcPct val="80000"/>
              </a:lnSpc>
              <a:buNone/>
            </a:pPr>
            <a:r>
              <a:rPr lang="ar-SA" dirty="0"/>
              <a:t>يفتخر بعضويته لجماعة الرفاق، ولكي يحصل على رضا الجماعة فانه يساير معاييرها.</a:t>
            </a:r>
            <a:endParaRPr lang="ar-JO" dirty="0"/>
          </a:p>
          <a:p>
            <a:pPr marL="365760" lvl="1" indent="0">
              <a:lnSpc>
                <a:spcPct val="80000"/>
              </a:lnSpc>
              <a:buNone/>
            </a:pPr>
            <a:r>
              <a:rPr lang="ar-SA" dirty="0"/>
              <a:t>- يميل الى الاستقلال ويحب الخصوصية.</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179388" y="1340767"/>
            <a:ext cx="8785225" cy="5183857"/>
          </a:xfrm>
        </p:spPr>
        <p:txBody>
          <a:bodyPr/>
          <a:lstStyle/>
          <a:p>
            <a:r>
              <a:rPr lang="ar-SA" b="1" dirty="0"/>
              <a:t>النمو الانفعالي</a:t>
            </a:r>
            <a:endParaRPr lang="ar-JO" b="1" dirty="0"/>
          </a:p>
          <a:p>
            <a:pPr marL="0" indent="0">
              <a:buNone/>
            </a:pPr>
            <a:endParaRPr lang="ar-SA" dirty="0"/>
          </a:p>
          <a:p>
            <a:pPr lvl="1">
              <a:buFontTx/>
              <a:buChar char="-"/>
            </a:pPr>
            <a:r>
              <a:rPr lang="ar-SA" dirty="0"/>
              <a:t>تتميز هذه المرحلة بالاستقرار والثبات الانفعالي، حتى أن المربي قد يشك في انه يعاني من التبلد الانفعالي، إلا انه بكل بساطة يريد أن يظهر بمظهر الكبار، فيعمل على ضبط</a:t>
            </a:r>
            <a:r>
              <a:rPr lang="ar-JO" dirty="0"/>
              <a:t> </a:t>
            </a:r>
            <a:r>
              <a:rPr lang="ar-SA" dirty="0"/>
              <a:t>انفعالاته ويحاول السيطرة على نفسه فيخفي الانفعالات التي تعبر عن عدم الارتياح</a:t>
            </a:r>
            <a:r>
              <a:rPr lang="ar-JO" dirty="0"/>
              <a:t> </a:t>
            </a:r>
            <a:r>
              <a:rPr lang="ar-SA" dirty="0"/>
              <a:t>والغضب والغيرة، فإذا غضب فانه لا يعتدي على مثير الغضب بشكل مادي وانما بشكل</a:t>
            </a:r>
            <a:r>
              <a:rPr lang="ar-JO" dirty="0"/>
              <a:t> </a:t>
            </a:r>
            <a:r>
              <a:rPr lang="ar-SA" dirty="0"/>
              <a:t>لفظي أو في شكل مقاطعة أو بالتمتمة ببعض الألفاظ، أو من خلال تعبيرات الوجه، أو</a:t>
            </a:r>
            <a:r>
              <a:rPr lang="ar-JO" dirty="0"/>
              <a:t> </a:t>
            </a:r>
            <a:r>
              <a:rPr lang="ar-SA" dirty="0"/>
              <a:t>بشكل سلبي من خلال الصمت، وقد يلجأ للوشاية للتعامل مع هذه المشاعر.</a:t>
            </a:r>
            <a:endParaRPr lang="ar-JO" dirty="0"/>
          </a:p>
          <a:p>
            <a:pPr lvl="1">
              <a:buNone/>
            </a:pPr>
            <a:r>
              <a:rPr lang="ar-SA" dirty="0"/>
              <a:t>- يلاحظ بعض الأعراض العصبية والعادات واللازمات والكذب.</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JO" b="1" dirty="0"/>
              <a:t>النظرة للطبيعة الإنسانية</a:t>
            </a:r>
            <a:endParaRPr lang="ar-JO" dirty="0"/>
          </a:p>
        </p:txBody>
      </p:sp>
      <p:sp>
        <p:nvSpPr>
          <p:cNvPr id="3" name="Content Placeholder 2"/>
          <p:cNvSpPr>
            <a:spLocks noGrp="1"/>
          </p:cNvSpPr>
          <p:nvPr>
            <p:ph idx="1"/>
          </p:nvPr>
        </p:nvSpPr>
        <p:spPr/>
        <p:txBody>
          <a:bodyPr>
            <a:normAutofit/>
          </a:bodyPr>
          <a:lstStyle/>
          <a:p>
            <a:r>
              <a:rPr lang="ar-JO" dirty="0"/>
              <a:t>يرى أصحاب هذا الاتجاه أن السلوك متعلم من البيئة.</a:t>
            </a:r>
            <a:endParaRPr lang="en-US" dirty="0"/>
          </a:p>
          <a:p>
            <a:r>
              <a:rPr lang="ar-JO" dirty="0"/>
              <a:t>أن الإنسان نتاج البيئة والاشتراطات الثقافية والاجتماعية يؤثر ويتأثر بها.</a:t>
            </a:r>
            <a:endParaRPr lang="en-US" dirty="0"/>
          </a:p>
          <a:p>
            <a:r>
              <a:rPr lang="ar-JO" dirty="0"/>
              <a:t>العلاج السلوكي يهدف إلى زيادة مهارات الناس حتى يمتلكوا بدائل أكثر من ردود أفعال فقط.</a:t>
            </a:r>
            <a:endParaRPr lang="en-US" dirty="0"/>
          </a:p>
          <a:p>
            <a:r>
              <a:rPr lang="ar-JO" dirty="0"/>
              <a:t>يعتقد السلوكيون اننا نستجيب بطرق متوقعة بسبب المكاسب التي نحصل عليها (تعزيز ايجابي) او بسبب الحاجة الى التخلص او تجنب نتائج غير سارة (تعزيز سلبي).</a:t>
            </a:r>
            <a:endParaRPr lang="en-US" dirty="0"/>
          </a:p>
          <a:p>
            <a:r>
              <a:rPr lang="ar-JO" dirty="0"/>
              <a:t>أن المثير الذي يعقب السلوك وكان معزز ايجابي سيؤدي إلى زيادة حدوث السلوك لاحقا.</a:t>
            </a:r>
            <a:endParaRPr lang="en-US" dirty="0"/>
          </a:p>
          <a:p>
            <a:endParaRPr lang="ar-JO"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1628800"/>
            <a:ext cx="8229600" cy="4497363"/>
          </a:xfrm>
        </p:spPr>
        <p:txBody>
          <a:bodyPr/>
          <a:lstStyle/>
          <a:p>
            <a:pPr>
              <a:lnSpc>
                <a:spcPct val="90000"/>
              </a:lnSpc>
            </a:pPr>
            <a:r>
              <a:rPr lang="ar-SA" sz="2800" b="1" dirty="0"/>
              <a:t>لذا يجب</a:t>
            </a:r>
          </a:p>
          <a:p>
            <a:pPr lvl="1">
              <a:lnSpc>
                <a:spcPct val="90000"/>
              </a:lnSpc>
              <a:buNone/>
            </a:pPr>
            <a:r>
              <a:rPr lang="ar-SA" dirty="0"/>
              <a:t>- استغلال هذه المرحلة بالتدريب على المهارات الحركية.</a:t>
            </a:r>
          </a:p>
          <a:p>
            <a:pPr lvl="1">
              <a:lnSpc>
                <a:spcPct val="90000"/>
              </a:lnSpc>
              <a:buNone/>
            </a:pPr>
            <a:r>
              <a:rPr lang="ar-SA" dirty="0"/>
              <a:t>- أهمية الانضمام الى جماعة الكشافة وإجراء الرحلات.</a:t>
            </a:r>
          </a:p>
          <a:p>
            <a:pPr lvl="1">
              <a:lnSpc>
                <a:spcPct val="90000"/>
              </a:lnSpc>
              <a:buNone/>
            </a:pPr>
            <a:r>
              <a:rPr lang="ar-SA" dirty="0"/>
              <a:t>- إعطاء الطفل فرصة ممارسة مسؤولية اختيار أصدقائه.</a:t>
            </a:r>
          </a:p>
          <a:p>
            <a:pPr lvl="1">
              <a:lnSpc>
                <a:spcPct val="90000"/>
              </a:lnSpc>
              <a:buNone/>
            </a:pPr>
            <a:r>
              <a:rPr lang="ar-SA" dirty="0"/>
              <a:t>- أهمية مشاركة الطفل في الخبرات الاجتماعية مع الكبار.</a:t>
            </a:r>
          </a:p>
          <a:p>
            <a:pPr lvl="1">
              <a:lnSpc>
                <a:spcPct val="90000"/>
              </a:lnSpc>
              <a:buNone/>
            </a:pPr>
            <a:r>
              <a:rPr lang="ar-SA" dirty="0"/>
              <a:t>- تشجيع الاستقلال عند الطفل والتخفيف من السلة والضبط والربط.</a:t>
            </a:r>
          </a:p>
          <a:p>
            <a:pPr lvl="1">
              <a:lnSpc>
                <a:spcPct val="90000"/>
              </a:lnSpc>
              <a:buNone/>
            </a:pPr>
            <a:r>
              <a:rPr lang="ar-SA" dirty="0"/>
              <a:t>- إتاحة الفرصة أمام الطفل للمشاركة في إعداد قواعد السلوك ومعاييره. </a:t>
            </a:r>
          </a:p>
          <a:p>
            <a:pPr lvl="1">
              <a:lnSpc>
                <a:spcPct val="90000"/>
              </a:lnSpc>
              <a:buNone/>
            </a:pPr>
            <a:r>
              <a:rPr lang="ar-SA" dirty="0"/>
              <a:t>- إبراز قدراته، وتشجيع مهاراته، واحترام ميوله، وتأكيد ثقته بنفسه. </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نشاط: مرحلة المراهقة المبكرة 12-15</a:t>
            </a:r>
          </a:p>
        </p:txBody>
      </p:sp>
      <p:sp>
        <p:nvSpPr>
          <p:cNvPr id="3" name="Content Placeholder 2"/>
          <p:cNvSpPr>
            <a:spLocks noGrp="1"/>
          </p:cNvSpPr>
          <p:nvPr>
            <p:ph idx="1"/>
          </p:nvPr>
        </p:nvSpPr>
        <p:spPr/>
        <p:txBody>
          <a:bodyPr/>
          <a:lstStyle/>
          <a:p>
            <a:r>
              <a:rPr lang="ar-JO" dirty="0"/>
              <a:t>مجموعة1: قصة بهاء نشاط 2-8</a:t>
            </a:r>
          </a:p>
          <a:p>
            <a:r>
              <a:rPr lang="ar-JO" dirty="0"/>
              <a:t>مجموعة2: خصائص مرحلة النمو نشاط 2-9</a:t>
            </a:r>
          </a:p>
          <a:p>
            <a:r>
              <a:rPr lang="ar-JO" dirty="0"/>
              <a:t>مجموعة3: متطلبات مرحلة النمو نشاط 2-10</a:t>
            </a:r>
          </a:p>
        </p:txBody>
      </p:sp>
      <p:pic>
        <p:nvPicPr>
          <p:cNvPr id="4" name="Content Placeholder 5">
            <a:extLst>
              <a:ext uri="{FF2B5EF4-FFF2-40B4-BE49-F238E27FC236}">
                <a16:creationId xmlns:a16="http://schemas.microsoft.com/office/drawing/2014/main" xmlns="" id="{53E1ECE8-68CF-4462-82CF-709485F029E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57121" y="3611935"/>
            <a:ext cx="4829758" cy="2541977"/>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pPr algn="r"/>
            <a:r>
              <a:rPr lang="ar-SA" dirty="0"/>
              <a:t>المراهقة المبكرة</a:t>
            </a:r>
            <a:r>
              <a:rPr lang="ar-JO" dirty="0"/>
              <a:t> </a:t>
            </a:r>
            <a:r>
              <a:rPr lang="ar-SA" dirty="0"/>
              <a:t>( 12 – 15 )</a:t>
            </a:r>
            <a:endParaRPr lang="en-US" dirty="0"/>
          </a:p>
        </p:txBody>
      </p:sp>
      <p:sp>
        <p:nvSpPr>
          <p:cNvPr id="5123" name="Rectangle 3"/>
          <p:cNvSpPr>
            <a:spLocks noGrp="1" noChangeArrowheads="1"/>
          </p:cNvSpPr>
          <p:nvPr>
            <p:ph type="body" idx="1"/>
          </p:nvPr>
        </p:nvSpPr>
        <p:spPr>
          <a:xfrm>
            <a:off x="457200" y="2564904"/>
            <a:ext cx="8229600" cy="3759696"/>
          </a:xfrm>
        </p:spPr>
        <p:txBody>
          <a:bodyPr/>
          <a:lstStyle/>
          <a:p>
            <a:r>
              <a:rPr lang="ar-SA" dirty="0"/>
              <a:t>مصطلح المراهقة يستخدم للإشارة إلى مرحلة الانتقال من الطفولة إلى الرشد</a:t>
            </a:r>
            <a:r>
              <a:rPr lang="ar-JO" dirty="0"/>
              <a:t> </a:t>
            </a:r>
            <a:r>
              <a:rPr lang="ar-SA" dirty="0"/>
              <a:t>،</a:t>
            </a:r>
            <a:r>
              <a:rPr lang="ar-JO" dirty="0"/>
              <a:t> </a:t>
            </a:r>
            <a:r>
              <a:rPr lang="ar-SA" dirty="0"/>
              <a:t>وتبدأ بالبلوغ الجنسي وتتحدد نهايتها بالوصول إلى النضج في مظاهر النمو المختلفة.</a:t>
            </a:r>
            <a:endParaRPr lang="en-US" dirty="0"/>
          </a:p>
        </p:txBody>
      </p:sp>
      <p:pic>
        <p:nvPicPr>
          <p:cNvPr id="4" name="Picture 3">
            <a:extLst>
              <a:ext uri="{FF2B5EF4-FFF2-40B4-BE49-F238E27FC236}">
                <a16:creationId xmlns:a16="http://schemas.microsoft.com/office/drawing/2014/main" xmlns="" id="{EF9FAFC9-A25D-4499-9FBB-778D1E51A7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93281" y="3818990"/>
            <a:ext cx="2357437" cy="2357437"/>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sz="5400" dirty="0"/>
              <a:t>النمو الفسيولوجي</a:t>
            </a:r>
            <a:endParaRPr lang="ar-JO" dirty="0"/>
          </a:p>
        </p:txBody>
      </p:sp>
      <p:sp>
        <p:nvSpPr>
          <p:cNvPr id="3" name="Content Placeholder 2"/>
          <p:cNvSpPr>
            <a:spLocks noGrp="1"/>
          </p:cNvSpPr>
          <p:nvPr>
            <p:ph idx="1"/>
          </p:nvPr>
        </p:nvSpPr>
        <p:spPr/>
        <p:txBody>
          <a:bodyPr>
            <a:normAutofit/>
          </a:bodyPr>
          <a:lstStyle/>
          <a:p>
            <a:pPr marL="0" indent="0">
              <a:lnSpc>
                <a:spcPct val="80000"/>
              </a:lnSpc>
              <a:buNone/>
            </a:pPr>
            <a:r>
              <a:rPr lang="ar-SA" sz="2400" dirty="0"/>
              <a:t>أهم جزء هو التأخر الجنسي والبكور الجنسي الذي يرجع بالطالب إلى قصور إفراز الغدد ويعالج بحقن مستخلصات الغدة النخامية.</a:t>
            </a:r>
          </a:p>
          <a:p>
            <a:pPr marL="708660" lvl="1" indent="-342900">
              <a:lnSpc>
                <a:spcPct val="80000"/>
              </a:lnSpc>
              <a:buFontTx/>
              <a:buChar char="-"/>
            </a:pPr>
            <a:r>
              <a:rPr lang="ar-SA" sz="2200" dirty="0"/>
              <a:t>البنات اللواتي يبلغن مبكرا يملن إلى: الخجل، الميل للاستعراض،</a:t>
            </a:r>
            <a:r>
              <a:rPr lang="ar-JO" sz="2200" dirty="0"/>
              <a:t> </a:t>
            </a:r>
            <a:r>
              <a:rPr lang="ar-SA" sz="2200" dirty="0"/>
              <a:t>العزلة.</a:t>
            </a:r>
            <a:endParaRPr lang="ar-JO" sz="2200" dirty="0"/>
          </a:p>
          <a:p>
            <a:pPr marL="708660" lvl="1" indent="-342900">
              <a:lnSpc>
                <a:spcPct val="80000"/>
              </a:lnSpc>
              <a:buFontTx/>
              <a:buChar char="-"/>
            </a:pPr>
            <a:r>
              <a:rPr lang="ar-SA" sz="2200" dirty="0"/>
              <a:t>البنات اللواتي يتأخر بلوغهن: الخجل، العزلة، مفهوم ذات متدني،</a:t>
            </a:r>
            <a:r>
              <a:rPr lang="ar-JO" sz="2200" dirty="0"/>
              <a:t> </a:t>
            </a:r>
            <a:r>
              <a:rPr lang="ar-SA" sz="2200" dirty="0"/>
              <a:t>الحاجة إلى الاعتراف والتقدير</a:t>
            </a:r>
            <a:r>
              <a:rPr lang="ar-SA" sz="2400" dirty="0"/>
              <a:t>.</a:t>
            </a:r>
            <a:endParaRPr lang="ar-JO" sz="2400" dirty="0"/>
          </a:p>
          <a:p>
            <a:pPr marL="365760" lvl="1" indent="0">
              <a:lnSpc>
                <a:spcPct val="80000"/>
              </a:lnSpc>
              <a:buNone/>
            </a:pPr>
            <a:endParaRPr lang="ar-SA" sz="2400" dirty="0"/>
          </a:p>
          <a:p>
            <a:pPr marL="365760" lvl="1" indent="0">
              <a:lnSpc>
                <a:spcPct val="80000"/>
              </a:lnSpc>
              <a:buNone/>
            </a:pPr>
            <a:r>
              <a:rPr lang="ar-SA" sz="2200" dirty="0"/>
              <a:t>- البنون الذين يبلغون مبكرا: السعادة، عدم استطاعته للوصول إلى</a:t>
            </a:r>
            <a:r>
              <a:rPr lang="ar-JO" sz="2200" dirty="0"/>
              <a:t> </a:t>
            </a:r>
            <a:r>
              <a:rPr lang="ar-SA" sz="2200" dirty="0"/>
              <a:t>مستوى النضج الذي يتوقعه منهم الكبار، الشعور بالثقة، الميل إلى الاستقلال، تكوين مفهوم ايجابي للذات.</a:t>
            </a:r>
          </a:p>
          <a:p>
            <a:pPr marL="365760" lvl="1" indent="0">
              <a:lnSpc>
                <a:spcPct val="80000"/>
              </a:lnSpc>
              <a:buNone/>
            </a:pPr>
            <a:r>
              <a:rPr lang="ar-SA" sz="2200" dirty="0"/>
              <a:t>- البنون الذين يبلغون متأخرا يميلون إلى: التأخر اجتماعيا ورياضيا عن</a:t>
            </a:r>
            <a:r>
              <a:rPr lang="ar-JO" sz="2200" dirty="0"/>
              <a:t> </a:t>
            </a:r>
            <a:r>
              <a:rPr lang="ar-SA" sz="2200" dirty="0"/>
              <a:t>أقرانهم، الخجل، القلق، اللجوء إلى طرق سلوكية طفولية والسعي لجذب</a:t>
            </a:r>
            <a:r>
              <a:rPr lang="ar-JO" sz="2200" dirty="0"/>
              <a:t> </a:t>
            </a:r>
            <a:r>
              <a:rPr lang="ar-SA" sz="2200" dirty="0"/>
              <a:t>انتباه الآخرين، الحاجة إلى خبرات النجاح، الشعور بالنقص وعدم</a:t>
            </a:r>
            <a:r>
              <a:rPr lang="ar-JO" sz="2200" dirty="0"/>
              <a:t> </a:t>
            </a:r>
            <a:r>
              <a:rPr lang="ar-SA" sz="2200" dirty="0"/>
              <a:t>الكفاية.</a:t>
            </a:r>
            <a:endParaRPr lang="en-US" sz="2200" dirty="0"/>
          </a:p>
          <a:p>
            <a:endParaRPr lang="ar-JO"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body" idx="1"/>
          </p:nvPr>
        </p:nvSpPr>
        <p:spPr>
          <a:xfrm>
            <a:off x="457200" y="1484784"/>
            <a:ext cx="8229600" cy="4839816"/>
          </a:xfrm>
        </p:spPr>
        <p:txBody>
          <a:bodyPr/>
          <a:lstStyle/>
          <a:p>
            <a:pPr marL="0" indent="0">
              <a:lnSpc>
                <a:spcPct val="90000"/>
              </a:lnSpc>
              <a:buNone/>
            </a:pPr>
            <a:r>
              <a:rPr lang="ar-SA" sz="2800" b="1" dirty="0"/>
              <a:t>النمو الجسمي:</a:t>
            </a:r>
          </a:p>
          <a:p>
            <a:pPr marL="365760" lvl="1" indent="0">
              <a:lnSpc>
                <a:spcPct val="90000"/>
              </a:lnSpc>
              <a:buNone/>
            </a:pPr>
            <a:r>
              <a:rPr lang="ar-SA" dirty="0"/>
              <a:t>- يتميز النمو الجسمي بسرعته الكبيرة التي يغلب عليها عدم الانتظام في أجزاء</a:t>
            </a:r>
          </a:p>
          <a:p>
            <a:pPr marL="365760" lvl="1" indent="0">
              <a:lnSpc>
                <a:spcPct val="90000"/>
              </a:lnSpc>
              <a:buNone/>
            </a:pPr>
            <a:r>
              <a:rPr lang="ar-SA" dirty="0"/>
              <a:t>  الجسم المختلفة، فالأنف يبدو كبيرا والوجه غير متناسق، والجسم لا يتناسق</a:t>
            </a:r>
          </a:p>
          <a:p>
            <a:pPr marL="365760" lvl="1" indent="0">
              <a:lnSpc>
                <a:spcPct val="90000"/>
              </a:lnSpc>
              <a:buNone/>
            </a:pPr>
            <a:r>
              <a:rPr lang="ar-SA" dirty="0"/>
              <a:t>  طولا وعرضا مما يصيب المراهق بالقلق ويزيد من حرجه.</a:t>
            </a:r>
          </a:p>
          <a:p>
            <a:pPr marL="365760" lvl="1" indent="0">
              <a:lnSpc>
                <a:spcPct val="90000"/>
              </a:lnSpc>
              <a:buNone/>
            </a:pPr>
            <a:r>
              <a:rPr lang="ar-SA" dirty="0"/>
              <a:t>- النمو الجسمي لا يسير في توازن مع مظاهر النمو الأخرى مما يجعل الكبار</a:t>
            </a:r>
          </a:p>
          <a:p>
            <a:pPr marL="365760" lvl="1" indent="0">
              <a:lnSpc>
                <a:spcPct val="90000"/>
              </a:lnSpc>
              <a:buNone/>
            </a:pPr>
            <a:r>
              <a:rPr lang="ar-SA" dirty="0"/>
              <a:t>  يندهشون من تصرفاته ويسخرون منه عندما يجدون سلوكه لا يتناسب مع</a:t>
            </a:r>
          </a:p>
          <a:p>
            <a:pPr marL="365760" lvl="1" indent="0">
              <a:lnSpc>
                <a:spcPct val="90000"/>
              </a:lnSpc>
              <a:buNone/>
            </a:pPr>
            <a:r>
              <a:rPr lang="ar-SA" dirty="0"/>
              <a:t>  جسمه.</a:t>
            </a:r>
          </a:p>
          <a:p>
            <a:pPr marL="365760" lvl="1" indent="0">
              <a:lnSpc>
                <a:spcPct val="90000"/>
              </a:lnSpc>
              <a:buNone/>
            </a:pPr>
            <a:r>
              <a:rPr lang="ar-SA" dirty="0"/>
              <a:t>- سرعة النمو وما يصاحبها من تغيرات داخلية تسبب له الإجهاد ونقص الطاقة</a:t>
            </a:r>
          </a:p>
          <a:p>
            <a:pPr marL="365760" lvl="1" indent="0">
              <a:lnSpc>
                <a:spcPct val="90000"/>
              </a:lnSpc>
              <a:buNone/>
            </a:pPr>
            <a:r>
              <a:rPr lang="ar-SA" dirty="0"/>
              <a:t>  والميل إلى التراخي وعدم العمل وقد يظهر فقدان الشهية وتشاهد العصبية</a:t>
            </a:r>
          </a:p>
          <a:p>
            <a:pPr marL="365760" lvl="1" indent="0">
              <a:lnSpc>
                <a:spcPct val="90000"/>
              </a:lnSpc>
              <a:buNone/>
            </a:pPr>
            <a:r>
              <a:rPr lang="ar-SA" dirty="0"/>
              <a:t> والقلق والصداع عند البعض.</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3"/>
          <p:cNvSpPr>
            <a:spLocks noGrp="1" noChangeArrowheads="1"/>
          </p:cNvSpPr>
          <p:nvPr>
            <p:ph type="body" idx="1"/>
          </p:nvPr>
        </p:nvSpPr>
        <p:spPr/>
        <p:txBody>
          <a:bodyPr/>
          <a:lstStyle/>
          <a:p>
            <a:pPr marL="0" indent="0">
              <a:lnSpc>
                <a:spcPct val="90000"/>
              </a:lnSpc>
              <a:buNone/>
            </a:pPr>
            <a:r>
              <a:rPr lang="ar-SA" sz="2800" b="1" dirty="0"/>
              <a:t>النمو الحركي</a:t>
            </a:r>
          </a:p>
          <a:p>
            <a:pPr marL="365760" lvl="1" indent="0">
              <a:lnSpc>
                <a:spcPct val="90000"/>
              </a:lnSpc>
              <a:buNone/>
            </a:pPr>
            <a:r>
              <a:rPr lang="ar-SA" sz="2200" dirty="0"/>
              <a:t>- </a:t>
            </a:r>
            <a:r>
              <a:rPr lang="ar-SA" dirty="0"/>
              <a:t>الميل نحو الخمول والكسل والتراخي.</a:t>
            </a:r>
          </a:p>
          <a:p>
            <a:pPr marL="365760" lvl="1" indent="0">
              <a:lnSpc>
                <a:spcPct val="90000"/>
              </a:lnSpc>
              <a:buNone/>
            </a:pPr>
            <a:r>
              <a:rPr lang="ar-SA" dirty="0"/>
              <a:t>- الحركات غير دقيقة، فقد يكثر تعثر المراهق واصطدامه بالأثاث وسقوط</a:t>
            </a:r>
          </a:p>
          <a:p>
            <a:pPr marL="365760" lvl="1" indent="0">
              <a:lnSpc>
                <a:spcPct val="90000"/>
              </a:lnSpc>
              <a:buNone/>
            </a:pPr>
            <a:r>
              <a:rPr lang="ar-SA" dirty="0"/>
              <a:t>  الأشياء من يديه.</a:t>
            </a:r>
            <a:endParaRPr lang="ar-SA" b="1" dirty="0"/>
          </a:p>
          <a:p>
            <a:pPr marL="0" indent="0">
              <a:lnSpc>
                <a:spcPct val="90000"/>
              </a:lnSpc>
              <a:buNone/>
            </a:pPr>
            <a:r>
              <a:rPr lang="ar-SA" sz="2800" b="1" dirty="0"/>
              <a:t>النمو العقلي</a:t>
            </a:r>
          </a:p>
          <a:p>
            <a:pPr marL="365760" lvl="1" indent="0">
              <a:lnSpc>
                <a:spcPct val="90000"/>
              </a:lnSpc>
              <a:buNone/>
            </a:pPr>
            <a:r>
              <a:rPr lang="ar-SA" dirty="0"/>
              <a:t>- ينمو التفكير المجرد وتزداد القدرة على التفكير والاستدلال والاستنتاج</a:t>
            </a:r>
          </a:p>
          <a:p>
            <a:pPr marL="365760" lvl="1" indent="0">
              <a:lnSpc>
                <a:spcPct val="90000"/>
              </a:lnSpc>
              <a:buNone/>
            </a:pPr>
            <a:r>
              <a:rPr lang="ar-SA" dirty="0"/>
              <a:t> والحكم على الأشياء وحل المشكلات، وتنو القدرة على التحليل والتركيب.</a:t>
            </a:r>
          </a:p>
          <a:p>
            <a:pPr marL="365760" lvl="1" indent="0">
              <a:lnSpc>
                <a:spcPct val="90000"/>
              </a:lnSpc>
              <a:buNone/>
            </a:pPr>
            <a:r>
              <a:rPr lang="ar-SA" dirty="0"/>
              <a:t>- قد يشعر المراهق شعورا داخليا بأنه يعرف كل شيء وقد ينشغل في تجارب</a:t>
            </a:r>
          </a:p>
          <a:p>
            <a:pPr marL="365760" lvl="1" indent="0">
              <a:lnSpc>
                <a:spcPct val="90000"/>
              </a:lnSpc>
              <a:buNone/>
            </a:pPr>
            <a:r>
              <a:rPr lang="ar-SA" dirty="0"/>
              <a:t> ومشروعات يظنها اختراعات.</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611560" y="1166018"/>
            <a:ext cx="8229600" cy="4525963"/>
          </a:xfrm>
        </p:spPr>
        <p:txBody>
          <a:bodyPr>
            <a:normAutofit/>
          </a:bodyPr>
          <a:lstStyle/>
          <a:p>
            <a:pPr marL="0" indent="0">
              <a:lnSpc>
                <a:spcPct val="80000"/>
              </a:lnSpc>
              <a:buNone/>
            </a:pPr>
            <a:r>
              <a:rPr lang="ar-SA" sz="3000" b="1" dirty="0"/>
              <a:t>النمو الانفعالي</a:t>
            </a:r>
          </a:p>
          <a:p>
            <a:pPr lvl="1">
              <a:lnSpc>
                <a:spcPct val="80000"/>
              </a:lnSpc>
            </a:pPr>
            <a:r>
              <a:rPr lang="ar-JO" dirty="0"/>
              <a:t> </a:t>
            </a:r>
            <a:r>
              <a:rPr lang="ar-SA" dirty="0"/>
              <a:t>انفعالاته عنيفة ومتهورة لا تتناسب مع مثيراتها ولا يستطيع التحكم بها.</a:t>
            </a:r>
          </a:p>
          <a:p>
            <a:pPr lvl="1">
              <a:lnSpc>
                <a:spcPct val="80000"/>
              </a:lnSpc>
            </a:pPr>
            <a:r>
              <a:rPr lang="ar-JO" dirty="0"/>
              <a:t> </a:t>
            </a:r>
            <a:r>
              <a:rPr lang="ar-SA" dirty="0"/>
              <a:t>عدم الثبات الانفعالي.</a:t>
            </a:r>
          </a:p>
          <a:p>
            <a:pPr lvl="1">
              <a:lnSpc>
                <a:spcPct val="80000"/>
              </a:lnSpc>
            </a:pPr>
            <a:r>
              <a:rPr lang="ar-JO" dirty="0"/>
              <a:t> </a:t>
            </a:r>
            <a:r>
              <a:rPr lang="ar-SA" dirty="0"/>
              <a:t>يلاحظ التناقض الانفعالي حيث يتذبذب الانفعال بين الحب والكره، الشجاعة</a:t>
            </a:r>
            <a:r>
              <a:rPr lang="ar-JO" dirty="0"/>
              <a:t> </a:t>
            </a:r>
            <a:r>
              <a:rPr lang="ar-SA" dirty="0"/>
              <a:t>والخوف، التدين</a:t>
            </a:r>
            <a:r>
              <a:rPr lang="ar-JO" dirty="0"/>
              <a:t> </a:t>
            </a:r>
            <a:r>
              <a:rPr lang="ar-SA" dirty="0"/>
              <a:t>والإلحاد، الانعزالية والاجتماعية، الحماس واللامبالاة.</a:t>
            </a:r>
          </a:p>
          <a:p>
            <a:pPr lvl="1">
              <a:lnSpc>
                <a:spcPct val="80000"/>
              </a:lnSpc>
            </a:pPr>
            <a:r>
              <a:rPr lang="ar-JO" dirty="0"/>
              <a:t> </a:t>
            </a:r>
            <a:r>
              <a:rPr lang="ar-SA" dirty="0"/>
              <a:t> يلاحظ الخجل والميول والانطوائية.</a:t>
            </a:r>
          </a:p>
          <a:p>
            <a:pPr lvl="1">
              <a:lnSpc>
                <a:spcPct val="80000"/>
              </a:lnSpc>
            </a:pPr>
            <a:r>
              <a:rPr lang="ar-JO" dirty="0"/>
              <a:t> </a:t>
            </a:r>
            <a:r>
              <a:rPr lang="ar-SA" dirty="0"/>
              <a:t>يلاحظ التردد نتيجة عدم الثقة بالنفس.</a:t>
            </a:r>
          </a:p>
          <a:p>
            <a:pPr lvl="1">
              <a:lnSpc>
                <a:spcPct val="80000"/>
              </a:lnSpc>
            </a:pPr>
            <a:r>
              <a:rPr lang="ar-SA" dirty="0"/>
              <a:t> يكون الخيال خصبا ومتوجه نحو حياته الانفعالية.</a:t>
            </a:r>
          </a:p>
          <a:p>
            <a:pPr lvl="1">
              <a:lnSpc>
                <a:spcPct val="80000"/>
              </a:lnSpc>
            </a:pPr>
            <a:r>
              <a:rPr lang="ar-SA" dirty="0"/>
              <a:t> </a:t>
            </a:r>
            <a:r>
              <a:rPr lang="ar-JO" dirty="0"/>
              <a:t> </a:t>
            </a:r>
            <a:r>
              <a:rPr lang="ar-SA" dirty="0"/>
              <a:t>يستغرق في أحلام اليقظة.</a:t>
            </a:r>
          </a:p>
          <a:p>
            <a:pPr lvl="1">
              <a:lnSpc>
                <a:spcPct val="80000"/>
              </a:lnSpc>
            </a:pPr>
            <a:r>
              <a:rPr lang="ar-SA" dirty="0"/>
              <a:t>يعتبر الحب من أهم مظاهر الحياة الانفعالية للمراهق، فهو يحب الآخرين</a:t>
            </a:r>
            <a:r>
              <a:rPr lang="ar-JO" dirty="0"/>
              <a:t> </a:t>
            </a:r>
            <a:r>
              <a:rPr lang="ar-SA" dirty="0"/>
              <a:t>ويحتاج إلى حب الآخرين.</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457200" y="1166018"/>
            <a:ext cx="8229600" cy="5215310"/>
          </a:xfrm>
        </p:spPr>
        <p:txBody>
          <a:bodyPr>
            <a:normAutofit/>
          </a:bodyPr>
          <a:lstStyle/>
          <a:p>
            <a:pPr>
              <a:lnSpc>
                <a:spcPct val="80000"/>
              </a:lnSpc>
              <a:buFontTx/>
              <a:buNone/>
            </a:pPr>
            <a:r>
              <a:rPr lang="ar-SA" sz="2800" b="1" dirty="0"/>
              <a:t>النمو الاجتماعي</a:t>
            </a:r>
          </a:p>
          <a:p>
            <a:pPr lvl="1">
              <a:lnSpc>
                <a:spcPct val="80000"/>
              </a:lnSpc>
            </a:pPr>
            <a:r>
              <a:rPr lang="ar-SA" sz="2200" dirty="0"/>
              <a:t> يضجر إذا شعر بالعزلة عن أصدقائه.</a:t>
            </a:r>
          </a:p>
          <a:p>
            <a:pPr lvl="1">
              <a:lnSpc>
                <a:spcPct val="80000"/>
              </a:lnSpc>
            </a:pPr>
            <a:r>
              <a:rPr lang="ar-SA" sz="2200" dirty="0"/>
              <a:t> أحاديث طويلة مع الأقران وهذا له أهميته حيث ينمي قدرة المراهق على</a:t>
            </a:r>
          </a:p>
          <a:p>
            <a:pPr lvl="1">
              <a:lnSpc>
                <a:spcPct val="80000"/>
              </a:lnSpc>
              <a:buNone/>
            </a:pPr>
            <a:r>
              <a:rPr lang="ar-JO" sz="2200" dirty="0"/>
              <a:t>      </a:t>
            </a:r>
            <a:r>
              <a:rPr lang="ar-SA" sz="2200" dirty="0"/>
              <a:t>الحديث وينمي ميوله واتجاهاته ويوسع وجهات نظره ويزيد معلوماته العامة.</a:t>
            </a:r>
          </a:p>
          <a:p>
            <a:pPr lvl="1">
              <a:lnSpc>
                <a:spcPct val="80000"/>
              </a:lnSpc>
            </a:pPr>
            <a:r>
              <a:rPr lang="ar-SA" sz="2200" dirty="0"/>
              <a:t>يظهر الاهتمام بالمظهر الشخصي ويتضح ذلك من خلال انتقاء الملابس</a:t>
            </a:r>
            <a:r>
              <a:rPr lang="ar-JO" sz="2200" dirty="0"/>
              <a:t> </a:t>
            </a:r>
            <a:r>
              <a:rPr lang="ar-SA" sz="2200" dirty="0"/>
              <a:t>والاهتمام بالألوان الزاهية اللافتة للنظر.</a:t>
            </a:r>
          </a:p>
          <a:p>
            <a:pPr lvl="1">
              <a:lnSpc>
                <a:spcPct val="80000"/>
              </a:lnSpc>
            </a:pPr>
            <a:r>
              <a:rPr lang="ar-SA" sz="2200" dirty="0"/>
              <a:t> يلاحظ التذبذب بين الأنانية والإيثار.</a:t>
            </a:r>
          </a:p>
          <a:p>
            <a:pPr lvl="1">
              <a:lnSpc>
                <a:spcPct val="80000"/>
              </a:lnSpc>
            </a:pPr>
            <a:r>
              <a:rPr lang="ar-SA" sz="2200" dirty="0"/>
              <a:t> يلاحظ النفور والتمرد والسخرية والتعصب والمنافسة وضعف القدرة على</a:t>
            </a:r>
            <a:r>
              <a:rPr lang="ar-JO" sz="2200" dirty="0"/>
              <a:t> </a:t>
            </a:r>
            <a:r>
              <a:rPr lang="ar-SA" sz="2200" dirty="0"/>
              <a:t>فهم وجهة نظر الكبار وضيق الصدر للنصيحة.</a:t>
            </a:r>
          </a:p>
          <a:p>
            <a:pPr lvl="1">
              <a:lnSpc>
                <a:spcPct val="80000"/>
              </a:lnSpc>
            </a:pPr>
            <a:r>
              <a:rPr lang="ar-SA" sz="2200" dirty="0"/>
              <a:t>يلاحظ التآلف واستمرار التكتل في جماعات الأصدقاء والخضوع لها، واتساع</a:t>
            </a:r>
          </a:p>
          <a:p>
            <a:pPr lvl="1">
              <a:lnSpc>
                <a:spcPct val="80000"/>
              </a:lnSpc>
            </a:pPr>
            <a:r>
              <a:rPr lang="ar-SA" sz="2200" dirty="0"/>
              <a:t>  دائرة التفاعل الاجتماعي.</a:t>
            </a:r>
          </a:p>
          <a:p>
            <a:pPr lvl="1">
              <a:lnSpc>
                <a:spcPct val="80000"/>
              </a:lnSpc>
            </a:pPr>
            <a:r>
              <a:rPr lang="ar-SA" sz="2200" dirty="0"/>
              <a:t>يلاحظ ولاء المراهق الشديد للصحبة وتحمسه البالغ لها وشدة النقد للآخرين</a:t>
            </a:r>
            <a:r>
              <a:rPr lang="ar-JO" sz="2200" dirty="0"/>
              <a:t> </a:t>
            </a:r>
            <a:r>
              <a:rPr lang="ar-SA" sz="2200" dirty="0"/>
              <a:t>من خارج هذه الجماعة. </a:t>
            </a:r>
            <a:endParaRPr lang="en-US" sz="2200"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نشاط: مرحلة المراهقة المتوسطة 15-18</a:t>
            </a:r>
          </a:p>
        </p:txBody>
      </p:sp>
      <p:sp>
        <p:nvSpPr>
          <p:cNvPr id="3" name="Content Placeholder 2"/>
          <p:cNvSpPr>
            <a:spLocks noGrp="1"/>
          </p:cNvSpPr>
          <p:nvPr>
            <p:ph idx="1"/>
          </p:nvPr>
        </p:nvSpPr>
        <p:spPr/>
        <p:txBody>
          <a:bodyPr/>
          <a:lstStyle/>
          <a:p>
            <a:r>
              <a:rPr lang="ar-JO" dirty="0"/>
              <a:t>المجموعة1: قصة عاصم نشاط 2-11</a:t>
            </a:r>
          </a:p>
          <a:p>
            <a:r>
              <a:rPr lang="ar-JO" dirty="0"/>
              <a:t>المجموعة2: خصائص مرحلة النمو نشاط 2-12</a:t>
            </a:r>
          </a:p>
          <a:p>
            <a:r>
              <a:rPr lang="ar-JO" dirty="0"/>
              <a:t>المجموعة3: متطلبات مرحلة النمو نشاط 2-13</a:t>
            </a:r>
          </a:p>
        </p:txBody>
      </p:sp>
      <p:pic>
        <p:nvPicPr>
          <p:cNvPr id="4" name="Content Placeholder 5">
            <a:extLst>
              <a:ext uri="{FF2B5EF4-FFF2-40B4-BE49-F238E27FC236}">
                <a16:creationId xmlns:a16="http://schemas.microsoft.com/office/drawing/2014/main" xmlns="" id="{13447463-ED81-4FD9-9E30-689DCC59A32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57121" y="3611935"/>
            <a:ext cx="4829758" cy="2541977"/>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199" y="836712"/>
            <a:ext cx="8229600" cy="706437"/>
          </a:xfrm>
        </p:spPr>
        <p:txBody>
          <a:bodyPr>
            <a:noAutofit/>
          </a:bodyPr>
          <a:lstStyle/>
          <a:p>
            <a:pPr algn="r"/>
            <a:r>
              <a:rPr lang="ar-JO" dirty="0"/>
              <a:t>المراهقة (15-18)</a:t>
            </a:r>
            <a:endParaRPr lang="en-US" dirty="0"/>
          </a:p>
        </p:txBody>
      </p:sp>
      <p:sp>
        <p:nvSpPr>
          <p:cNvPr id="3075" name="Rectangle 3"/>
          <p:cNvSpPr>
            <a:spLocks noGrp="1" noChangeArrowheads="1"/>
          </p:cNvSpPr>
          <p:nvPr>
            <p:ph type="body" idx="1"/>
          </p:nvPr>
        </p:nvSpPr>
        <p:spPr>
          <a:xfrm>
            <a:off x="287337" y="1844824"/>
            <a:ext cx="8569325" cy="4525963"/>
          </a:xfrm>
        </p:spPr>
        <p:txBody>
          <a:bodyPr>
            <a:normAutofit/>
          </a:bodyPr>
          <a:lstStyle/>
          <a:p>
            <a:pPr marL="0" indent="0">
              <a:lnSpc>
                <a:spcPct val="80000"/>
              </a:lnSpc>
              <a:buNone/>
            </a:pPr>
            <a:r>
              <a:rPr lang="ar-SA" b="1" dirty="0"/>
              <a:t>النمو الجسمي والفسيولوجي </a:t>
            </a:r>
          </a:p>
          <a:p>
            <a:pPr lvl="1">
              <a:lnSpc>
                <a:spcPct val="80000"/>
              </a:lnSpc>
            </a:pPr>
            <a:r>
              <a:rPr lang="ar-SA" dirty="0"/>
              <a:t>يسيطر على سلوك المراهق ما يسمى بالذات الجسمية ، والتي تعتبر عنصرا مهما في مفهوم الذات عند المراهق</a:t>
            </a:r>
            <a:r>
              <a:rPr lang="ar-JO" dirty="0"/>
              <a:t>.</a:t>
            </a:r>
            <a:r>
              <a:rPr lang="ar-SA" dirty="0"/>
              <a:t> </a:t>
            </a:r>
            <a:endParaRPr lang="ar-JO" dirty="0"/>
          </a:p>
          <a:p>
            <a:pPr lvl="1">
              <a:lnSpc>
                <a:spcPct val="80000"/>
              </a:lnSpc>
              <a:buNone/>
            </a:pPr>
            <a:r>
              <a:rPr lang="ar-JO" dirty="0"/>
              <a:t>	</a:t>
            </a:r>
            <a:r>
              <a:rPr lang="ar-SA" dirty="0"/>
              <a:t>لذا فهو يهتم بشدة في جسمه ، ولدية حساسية شديدة للنقد فيما يتعلق بجسمه ، لذا لا بد من تكوين مفهوم موجب لدية عن جسمه وبالأخص من رفاقه </a:t>
            </a:r>
            <a:r>
              <a:rPr lang="ar-JO" dirty="0"/>
              <a:t>.</a:t>
            </a:r>
            <a:endParaRPr lang="ar-SA" dirty="0"/>
          </a:p>
          <a:p>
            <a:pPr lvl="1">
              <a:lnSpc>
                <a:spcPct val="80000"/>
              </a:lnSpc>
            </a:pPr>
            <a:r>
              <a:rPr lang="ar-SA" dirty="0"/>
              <a:t>تزداد الشهية والإقبال على الأكل </a:t>
            </a:r>
            <a:r>
              <a:rPr lang="ar-JO" dirty="0"/>
              <a:t>.</a:t>
            </a:r>
            <a:endParaRPr lang="ar-SA" dirty="0"/>
          </a:p>
          <a:p>
            <a:pPr lvl="1">
              <a:lnSpc>
                <a:spcPct val="80000"/>
              </a:lnSpc>
            </a:pPr>
            <a:r>
              <a:rPr lang="ar-SA" dirty="0"/>
              <a:t>يكتفي بمعدل ثمان ساعات من النوم </a:t>
            </a:r>
            <a:r>
              <a:rPr lang="ar-JO" dirty="0"/>
              <a:t>.</a:t>
            </a:r>
            <a:endParaRPr lang="ar-SA" dirty="0"/>
          </a:p>
          <a:p>
            <a:pPr lvl="1">
              <a:lnSpc>
                <a:spcPct val="80000"/>
              </a:lnSpc>
            </a:pPr>
            <a:r>
              <a:rPr lang="ar-SA" dirty="0"/>
              <a:t>يتأخر النمو العضلي في بعض نواحيه عن النمو العظمي الطولي ، مما يؤدي إلى إحساس المراهق بآلام النمو الجسمي بسبب توتر العضلات المتصلة بتلك العظام</a:t>
            </a:r>
            <a:r>
              <a:rPr lang="ar-JO" dirty="0"/>
              <a:t>.</a:t>
            </a:r>
            <a:endParaRPr lang="ar-SA" dirty="0"/>
          </a:p>
          <a:p>
            <a:pPr lvl="1">
              <a:lnSpc>
                <a:spcPct val="80000"/>
              </a:lnSpc>
            </a:pPr>
            <a:r>
              <a:rPr lang="ar-SA" dirty="0"/>
              <a:t>يزداد ارتفاع ضغط الدم ، مما يؤدي إلى حالات الإعياء والصداع والتوتر والقلق والإغماء.</a:t>
            </a:r>
          </a:p>
          <a:p>
            <a:pPr lvl="1">
              <a:lnSpc>
                <a:spcPct val="80000"/>
              </a:lnSpc>
            </a:pPr>
            <a:r>
              <a:rPr lang="ar-SA" dirty="0"/>
              <a:t>لذا على المربيين العمل على نشر الثقافة الصحية ، ووضع برامج لتحسين النمو الجسمي </a:t>
            </a:r>
            <a:r>
              <a:rPr lang="ar-JO" dirty="0"/>
              <a: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JO" b="1" dirty="0"/>
              <a:t>الصفات والافتراضات الأساسية</a:t>
            </a:r>
            <a:endParaRPr lang="ar-JO" dirty="0"/>
          </a:p>
        </p:txBody>
      </p:sp>
      <p:sp>
        <p:nvSpPr>
          <p:cNvPr id="3" name="Content Placeholder 2"/>
          <p:cNvSpPr>
            <a:spLocks noGrp="1"/>
          </p:cNvSpPr>
          <p:nvPr>
            <p:ph idx="1"/>
          </p:nvPr>
        </p:nvSpPr>
        <p:spPr/>
        <p:txBody>
          <a:bodyPr>
            <a:normAutofit fontScale="92500"/>
          </a:bodyPr>
          <a:lstStyle/>
          <a:p>
            <a:pPr lvl="0"/>
            <a:r>
              <a:rPr lang="ar-JO" dirty="0"/>
              <a:t>يرتكز العلاج السلوكي على مبادئ وإجراءات الطريقة العلمية، وخلال العلاج يقوم المعالج بتقييم المشاكل السلوكية والظروف التي تعمل على بقائها</a:t>
            </a:r>
            <a:endParaRPr lang="en-US" dirty="0"/>
          </a:p>
          <a:p>
            <a:pPr lvl="0"/>
            <a:r>
              <a:rPr lang="ar-JO" dirty="0"/>
              <a:t>العلاج السلوكي يتعامل مع مشكلات المسترشد الحاضرة والعوامل التي اثرت عليها، ولا يلجأ الى تحليل الأسباب التاريخية الممكنة التي أدت الى حدوث هذه المشاكل</a:t>
            </a:r>
            <a:endParaRPr lang="en-US" dirty="0"/>
          </a:p>
          <a:p>
            <a:pPr lvl="0"/>
            <a:r>
              <a:rPr lang="ar-JO" dirty="0"/>
              <a:t>من المنتظر ان يأخذ المسترشدين دورا نشطا لحل مشكلاتهم، فبدلا من ان يتحدثوا عن ظروفهم، يطلب منهم أن يقوموا بعمل شيء ما لإحداث التغيير</a:t>
            </a:r>
            <a:endParaRPr lang="en-US" dirty="0"/>
          </a:p>
          <a:p>
            <a:pPr lvl="0"/>
            <a:r>
              <a:rPr lang="ar-JO" dirty="0"/>
              <a:t>ان التغير في السلوك يمكن حدوثه قبل او مع فهم المسترشد لنفسه، وان هذه التغيرات يمكن ان تقود الى فهم الفرد لنفسه</a:t>
            </a:r>
            <a:endParaRPr lang="en-US" dirty="0"/>
          </a:p>
          <a:p>
            <a:pPr lvl="0"/>
            <a:r>
              <a:rPr lang="ar-JO" dirty="0"/>
              <a:t>يتم التركيز على السلوك الظاهر والباطن مباشرة، حيث يتم تحديد المشكلة ثم تقييم التغيير</a:t>
            </a:r>
            <a:endParaRPr lang="en-US" dirty="0"/>
          </a:p>
          <a:p>
            <a:pPr lvl="0"/>
            <a:r>
              <a:rPr lang="ar-JO" dirty="0"/>
              <a:t>يتم تصميم التدخلات الارشادية لمعالجة مشكلات معينة ومحددة يعاني منها المسترشد</a:t>
            </a:r>
            <a:endParaRPr lang="en-US" dirty="0"/>
          </a:p>
          <a:p>
            <a:endParaRPr lang="ar-JO"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7ACBCD89-6D0A-4968-B635-9390858E9026}"/>
              </a:ext>
            </a:extLst>
          </p:cNvPr>
          <p:cNvSpPr>
            <a:spLocks noGrp="1"/>
          </p:cNvSpPr>
          <p:nvPr>
            <p:ph idx="1"/>
          </p:nvPr>
        </p:nvSpPr>
        <p:spPr/>
        <p:txBody>
          <a:bodyPr/>
          <a:lstStyle/>
          <a:p>
            <a:r>
              <a:rPr lang="ar-SA" b="1" dirty="0"/>
              <a:t>النمو الحركي </a:t>
            </a:r>
            <a:endParaRPr lang="ar-JO" b="1" dirty="0"/>
          </a:p>
          <a:p>
            <a:pPr marL="0" indent="0">
              <a:buNone/>
            </a:pPr>
            <a:r>
              <a:rPr lang="ar-SA" dirty="0"/>
              <a:t> </a:t>
            </a:r>
            <a:endParaRPr lang="ar-JO" dirty="0"/>
          </a:p>
          <a:p>
            <a:pPr marL="0" indent="0">
              <a:buNone/>
            </a:pPr>
            <a:r>
              <a:rPr lang="ar-SA" dirty="0"/>
              <a:t>تزداد سرعة زمن الرجع ، ويقصد به سرعة الاستجابة للمثيرات </a:t>
            </a:r>
            <a:r>
              <a:rPr lang="ar-JO" dirty="0"/>
              <a:t>.</a:t>
            </a:r>
            <a:r>
              <a:rPr lang="ar-SA" dirty="0"/>
              <a:t/>
            </a:r>
            <a:br>
              <a:rPr lang="ar-SA" dirty="0"/>
            </a:br>
            <a:r>
              <a:rPr lang="ar-JO" dirty="0"/>
              <a:t>- </a:t>
            </a:r>
            <a:r>
              <a:rPr lang="ar-SA" dirty="0"/>
              <a:t> لذا على المربيين التروي في الحديث معه واستيعاب أخطاء</a:t>
            </a:r>
            <a:r>
              <a:rPr lang="ar-JO" dirty="0"/>
              <a:t>ه </a:t>
            </a:r>
            <a:r>
              <a:rPr lang="ar-SA" dirty="0"/>
              <a:t>والابتعاد عن استفزازه </a:t>
            </a:r>
            <a:r>
              <a:rPr lang="ar-JO" dirty="0"/>
              <a:t>.</a:t>
            </a:r>
            <a:r>
              <a:rPr lang="ar-SA" dirty="0"/>
              <a:t> </a:t>
            </a:r>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E634544-5BE7-4A5C-815D-62C05DD96664}"/>
              </a:ext>
            </a:extLst>
          </p:cNvPr>
          <p:cNvSpPr>
            <a:spLocks noGrp="1"/>
          </p:cNvSpPr>
          <p:nvPr>
            <p:ph idx="1"/>
          </p:nvPr>
        </p:nvSpPr>
        <p:spPr>
          <a:xfrm>
            <a:off x="457200" y="836712"/>
            <a:ext cx="8229600" cy="5487888"/>
          </a:xfrm>
        </p:spPr>
        <p:txBody>
          <a:bodyPr>
            <a:normAutofit/>
          </a:bodyPr>
          <a:lstStyle/>
          <a:p>
            <a:pPr marL="365760" lvl="1" indent="0">
              <a:buNone/>
            </a:pPr>
            <a:r>
              <a:rPr lang="ar-SA" sz="3200" b="1" dirty="0"/>
              <a:t>النمو العقلي </a:t>
            </a:r>
            <a:r>
              <a:rPr lang="ar-SA" dirty="0"/>
              <a:t/>
            </a:r>
            <a:br>
              <a:rPr lang="ar-SA" dirty="0"/>
            </a:br>
            <a:r>
              <a:rPr lang="ar-SA" dirty="0"/>
              <a:t>- يظهر الابتكار فيحاول الوصول إلى النتائج عن طريق مختلف عما هو عادي وواضح فيبحث بطرق عدة واحتمالات مختلفة </a:t>
            </a:r>
            <a:r>
              <a:rPr lang="ar-JO" dirty="0"/>
              <a:t>.</a:t>
            </a:r>
            <a:r>
              <a:rPr lang="ar-SA" dirty="0"/>
              <a:t/>
            </a:r>
            <a:br>
              <a:rPr lang="ar-SA" dirty="0"/>
            </a:br>
            <a:r>
              <a:rPr lang="ar-SA" dirty="0"/>
              <a:t>- تزداد القدرة على التحصيل وعلى نقد ما يقرأ من معلومات </a:t>
            </a:r>
            <a:r>
              <a:rPr lang="ar-JO" dirty="0"/>
              <a:t>.</a:t>
            </a:r>
            <a:r>
              <a:rPr lang="ar-SA" dirty="0"/>
              <a:t/>
            </a:r>
            <a:br>
              <a:rPr lang="ar-SA" dirty="0"/>
            </a:br>
            <a:r>
              <a:rPr lang="ar-SA" dirty="0"/>
              <a:t>- يميل إلى التعبير عن نفسه وتسجيل ذكرياته في مذكراته وكتابة الخطابات والشعر والقصص فيضع فيها رغباته ويسطر فيها مشكلاته ويسجل فيها مطامحه </a:t>
            </a:r>
            <a:r>
              <a:rPr lang="ar-JO" dirty="0"/>
              <a:t>.</a:t>
            </a:r>
            <a:r>
              <a:rPr lang="ar-SA" dirty="0"/>
              <a:t/>
            </a:r>
            <a:br>
              <a:rPr lang="ar-SA" dirty="0"/>
            </a:br>
            <a:r>
              <a:rPr lang="ar-SA" dirty="0"/>
              <a:t>- قد يرى أن أفكاره ترقى إلى مرتبة الاختراعات وجديرة بأعلى التقديرات </a:t>
            </a:r>
            <a:r>
              <a:rPr lang="ar-JO" dirty="0"/>
              <a:t>.</a:t>
            </a:r>
            <a:r>
              <a:rPr lang="ar-SA" dirty="0"/>
              <a:t/>
            </a:r>
            <a:br>
              <a:rPr lang="ar-SA" dirty="0"/>
            </a:br>
            <a:r>
              <a:rPr lang="ar-SA" dirty="0"/>
              <a:t>- يلاحظ بصفة خاصة ميل المراهقين إلى كل من العلم والفلسفة </a:t>
            </a:r>
            <a:r>
              <a:rPr lang="ar-JO" dirty="0"/>
              <a:t>.</a:t>
            </a:r>
            <a:r>
              <a:rPr lang="ar-SA" dirty="0"/>
              <a:t/>
            </a:r>
            <a:br>
              <a:rPr lang="ar-SA" dirty="0"/>
            </a:br>
            <a:r>
              <a:rPr lang="ar-SA" dirty="0"/>
              <a:t>- يلاحظ اهتمامه  بمستقبله التربوي والمهني ، ويزداد تفكيره أكثر في المهن التي تناسبه </a:t>
            </a:r>
            <a:br>
              <a:rPr lang="ar-SA" dirty="0"/>
            </a:br>
            <a:r>
              <a:rPr lang="ar-JO" dirty="0"/>
              <a:t>**</a:t>
            </a:r>
            <a:r>
              <a:rPr lang="ar-SA" sz="2600" dirty="0"/>
              <a:t> لذا على المربيين </a:t>
            </a:r>
            <a:r>
              <a:rPr lang="ar-SA" dirty="0"/>
              <a:t/>
            </a:r>
            <a:br>
              <a:rPr lang="ar-SA" dirty="0"/>
            </a:br>
            <a:r>
              <a:rPr lang="ar-SA" dirty="0"/>
              <a:t>- تذكر أن كتابات المراهقين تعتبر علامة على النمو العقلي والانفعالي والاجتماعي أكث</a:t>
            </a:r>
            <a:r>
              <a:rPr lang="ar-JO" dirty="0"/>
              <a:t>ر </a:t>
            </a:r>
            <a:r>
              <a:rPr lang="ar-SA" dirty="0"/>
              <a:t>من كونها تعبيرا عن الموهبة </a:t>
            </a:r>
            <a:r>
              <a:rPr lang="ar-JO" dirty="0"/>
              <a:t>.</a:t>
            </a:r>
            <a:r>
              <a:rPr lang="ar-SA" dirty="0"/>
              <a:t/>
            </a:r>
            <a:br>
              <a:rPr lang="ar-SA" dirty="0"/>
            </a:br>
            <a:r>
              <a:rPr lang="ar-SA" dirty="0"/>
              <a:t>- إتاحة المجال له للتعبير عن آراءه بحرية </a:t>
            </a:r>
            <a:r>
              <a:rPr lang="ar-JO" dirty="0"/>
              <a:t>،</a:t>
            </a:r>
            <a:r>
              <a:rPr lang="ar-SA" dirty="0"/>
              <a:t> والعمل على أن يتناسب مستوى طموحة مع قدراته ، وان تتناسب فكرته عن قدراته العقلية مع مفهومه لذاته </a:t>
            </a:r>
            <a:r>
              <a:rPr lang="ar-JO" dirty="0"/>
              <a:t>.</a:t>
            </a:r>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xmlns="" id="{DE4DCF8F-B26E-4B16-A7D2-9297432E4717}"/>
              </a:ext>
            </a:extLst>
          </p:cNvPr>
          <p:cNvSpPr>
            <a:spLocks noGrp="1"/>
          </p:cNvSpPr>
          <p:nvPr>
            <p:ph idx="1"/>
          </p:nvPr>
        </p:nvSpPr>
        <p:spPr>
          <a:xfrm>
            <a:off x="457200" y="908720"/>
            <a:ext cx="8229600" cy="5688632"/>
          </a:xfrm>
        </p:spPr>
        <p:txBody>
          <a:bodyPr>
            <a:normAutofit fontScale="92500" lnSpcReduction="20000"/>
          </a:bodyPr>
          <a:lstStyle/>
          <a:p>
            <a:pPr marL="0" indent="0">
              <a:buNone/>
            </a:pPr>
            <a:r>
              <a:rPr lang="ar-SA" sz="3000" b="1" dirty="0"/>
              <a:t>النمو الانفعالي</a:t>
            </a:r>
            <a:endParaRPr lang="ar-JO" sz="3000" b="1" dirty="0"/>
          </a:p>
          <a:p>
            <a:pPr>
              <a:buFont typeface="Arial" panose="020B0604020202020204" pitchFamily="34" charset="0"/>
              <a:buChar char="•"/>
            </a:pPr>
            <a:r>
              <a:rPr lang="ar-JO" dirty="0"/>
              <a:t> </a:t>
            </a:r>
            <a:r>
              <a:rPr lang="ar-SA" dirty="0"/>
              <a:t> تتطور لدية مشاعر الحب ويتضح الميل إلى الجنس الآخر </a:t>
            </a:r>
            <a:r>
              <a:rPr lang="ar-JO" dirty="0"/>
              <a:t>.</a:t>
            </a:r>
          </a:p>
          <a:p>
            <a:pPr>
              <a:buFont typeface="Arial" panose="020B0604020202020204" pitchFamily="34" charset="0"/>
              <a:buChar char="•"/>
            </a:pPr>
            <a:r>
              <a:rPr lang="ar-JO" dirty="0"/>
              <a:t> </a:t>
            </a:r>
            <a:r>
              <a:rPr lang="ar-SA" dirty="0"/>
              <a:t>الفرح والسرور عند المراهق ينتج عن النجاح المدرسي والتوافق الانفعالي وقضاء وقت الفراغ بطريقة بناءة بعيدة عن الملل والروتين </a:t>
            </a:r>
            <a:r>
              <a:rPr lang="ar-JO" dirty="0"/>
              <a:t>.</a:t>
            </a:r>
          </a:p>
          <a:p>
            <a:pPr>
              <a:buFont typeface="Arial" panose="020B0604020202020204" pitchFamily="34" charset="0"/>
              <a:buChar char="•"/>
            </a:pPr>
            <a:r>
              <a:rPr lang="ar-SA" dirty="0"/>
              <a:t>يظهر لدية ما يسمى بالحساسية الانفعالية ، فتتسم انفعالاته بالقوة والحساسية المفرطة وعدم الثبات ، فقد يضحك في موقف جاد أو محزن ثم يدرك خط</a:t>
            </a:r>
            <a:r>
              <a:rPr lang="ar-JO" dirty="0"/>
              <a:t>أه </a:t>
            </a:r>
            <a:r>
              <a:rPr lang="ar-SA" dirty="0"/>
              <a:t>فيندم ، وقد يتصرف بطريقة غير مناسبة ثم يعود ليلوم نفسه مما يؤدي به إلى الكآبة وتأنيب الضمير ، وقد يبدو أحيانا مسرورا مبتسما ثم يصبح فجأة مغموما مهموما </a:t>
            </a:r>
            <a:r>
              <a:rPr lang="ar-JO" dirty="0"/>
              <a:t>.</a:t>
            </a:r>
          </a:p>
          <a:p>
            <a:pPr>
              <a:buFont typeface="Arial" panose="020B0604020202020204" pitchFamily="34" charset="0"/>
              <a:buChar char="•"/>
            </a:pPr>
            <a:r>
              <a:rPr lang="ar-SA" dirty="0"/>
              <a:t>تعزى الحساسية الانفعالية إلى : </a:t>
            </a:r>
            <a:br>
              <a:rPr lang="ar-SA" dirty="0"/>
            </a:br>
            <a:r>
              <a:rPr lang="ar-JO" dirty="0"/>
              <a:t>      </a:t>
            </a:r>
            <a:r>
              <a:rPr lang="ar-SA" dirty="0"/>
              <a:t>° عجز المراهق المالي الذي يقف دون تحقيق رغباته </a:t>
            </a:r>
            <a:br>
              <a:rPr lang="ar-SA" dirty="0"/>
            </a:br>
            <a:r>
              <a:rPr lang="ar-JO" dirty="0"/>
              <a:t>      </a:t>
            </a:r>
            <a:r>
              <a:rPr lang="ar-SA" dirty="0"/>
              <a:t>° توقع الكبار سلوكا ناضجا منة وهو لم ينضج بعد </a:t>
            </a:r>
            <a:r>
              <a:rPr lang="ar-JO" dirty="0"/>
              <a:t>.</a:t>
            </a:r>
            <a:r>
              <a:rPr lang="ar-SA" dirty="0"/>
              <a:t> </a:t>
            </a:r>
            <a:endParaRPr lang="ar-JO" dirty="0"/>
          </a:p>
          <a:p>
            <a:pPr>
              <a:buFont typeface="Arial" panose="020B0604020202020204" pitchFamily="34" charset="0"/>
              <a:buChar char="•"/>
            </a:pPr>
            <a:r>
              <a:rPr lang="ar-SA" dirty="0"/>
              <a:t>يحس في هذه المرحلة أن</a:t>
            </a:r>
            <a:r>
              <a:rPr lang="ar-JO" dirty="0"/>
              <a:t>ه</a:t>
            </a:r>
            <a:r>
              <a:rPr lang="ar-SA" dirty="0"/>
              <a:t> إنسان هامشي و يعزى ذلك إلى أن الكبار يعاملونه أحيانا كطفل وأحيانا أخرى كرجل</a:t>
            </a:r>
            <a:r>
              <a:rPr lang="ar-JO" dirty="0"/>
              <a:t>.</a:t>
            </a:r>
          </a:p>
          <a:p>
            <a:pPr>
              <a:buFont typeface="Arial" panose="020B0604020202020204" pitchFamily="34" charset="0"/>
              <a:buChar char="•"/>
            </a:pPr>
            <a:r>
              <a:rPr lang="ar-SA" dirty="0"/>
              <a:t>ومن جهة أخرى يعتبر المراهق أن طريقة معامله الآخرين له لا تتناسب مع ما وصل إليه من نضج وما طرأ علية من تغيير فيفسر مساعدة الآخرين له على أنها تدخل في شؤونه  وتقليل من شأنه </a:t>
            </a:r>
            <a:r>
              <a:rPr lang="ar-JO" dirty="0"/>
              <a:t>.</a:t>
            </a:r>
            <a:r>
              <a:rPr lang="ar-SA" dirty="0"/>
              <a:t> وبالمحصلة فان ذلك يؤدي به إلى سلوكات متناقضة مثل الخجل والانزواء مقابل الفخر والمباهاة </a:t>
            </a:r>
            <a:r>
              <a:rPr lang="ar-JO" dirty="0"/>
              <a:t>.</a:t>
            </a:r>
            <a:endParaRPr lang="en-US" dirty="0"/>
          </a:p>
          <a:p>
            <a:pPr marL="0" indent="0">
              <a:buNone/>
            </a:pPr>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3E34FA26-8B9F-462E-838E-F9FBB7FCB952}"/>
              </a:ext>
            </a:extLst>
          </p:cNvPr>
          <p:cNvSpPr>
            <a:spLocks noGrp="1"/>
          </p:cNvSpPr>
          <p:nvPr>
            <p:ph idx="1"/>
          </p:nvPr>
        </p:nvSpPr>
        <p:spPr>
          <a:xfrm>
            <a:off x="457200" y="764704"/>
            <a:ext cx="8229600" cy="6093296"/>
          </a:xfrm>
        </p:spPr>
        <p:txBody>
          <a:bodyPr>
            <a:normAutofit fontScale="92500" lnSpcReduction="20000"/>
          </a:bodyPr>
          <a:lstStyle/>
          <a:p>
            <a:pPr>
              <a:buFont typeface="Arial" panose="020B0604020202020204" pitchFamily="34" charset="0"/>
              <a:buChar char="•"/>
            </a:pPr>
            <a:r>
              <a:rPr lang="ar-SA" sz="2800" dirty="0"/>
              <a:t>يعاني من عدم وضوح الرؤيا : فيقع في صراع بين اعتداده بنفسه وبين خضوعه للمجتمع الخارجي ، أو بين دوافعه من جهة وتقاليد المجتمع ومعاييره من جهة أخرى. فلا يعرف أي سلوك سيسلك، وما إذا كان سلوكه صوابا أو خطئا ، مما يؤدي إلى اضطراب سلوكه فيتسم بالتردد والشك </a:t>
            </a:r>
            <a:r>
              <a:rPr lang="ar-JO" sz="2800" dirty="0"/>
              <a:t>.</a:t>
            </a:r>
          </a:p>
          <a:p>
            <a:pPr>
              <a:buFont typeface="Arial" panose="020B0604020202020204" pitchFamily="34" charset="0"/>
              <a:buChar char="•"/>
            </a:pPr>
            <a:r>
              <a:rPr lang="ar-SA" sz="2800" dirty="0"/>
              <a:t>تلاحظ مشاعر الغضب والثورة والتمرد نحو مصدر السلطة في الأسرة والمدرسة  والمجتمع، لأنها تحول بينة وبين تطلعه إلى التحرر والاستقلال</a:t>
            </a:r>
            <a:r>
              <a:rPr lang="ar-JO" sz="2800" dirty="0"/>
              <a:t>.</a:t>
            </a:r>
          </a:p>
          <a:p>
            <a:pPr>
              <a:buFont typeface="Arial" panose="020B0604020202020204" pitchFamily="34" charset="0"/>
              <a:buChar char="•"/>
            </a:pPr>
            <a:r>
              <a:rPr lang="ar-SA" sz="2800" dirty="0"/>
              <a:t>ومن أهم مثيرات الغضب:</a:t>
            </a:r>
            <a:br>
              <a:rPr lang="ar-SA" sz="2800" dirty="0"/>
            </a:br>
            <a:r>
              <a:rPr lang="ar-JO" sz="2800" dirty="0"/>
              <a:t>	</a:t>
            </a:r>
            <a:r>
              <a:rPr lang="ar-SA" sz="2800" dirty="0"/>
              <a:t>° الشعور بالظلم والحرمان والاستقلال</a:t>
            </a:r>
            <a:r>
              <a:rPr lang="ar-JO" sz="2800" dirty="0"/>
              <a:t>.</a:t>
            </a:r>
            <a:r>
              <a:rPr lang="ar-SA" sz="2800" dirty="0"/>
              <a:t>          </a:t>
            </a:r>
            <a:br>
              <a:rPr lang="ar-SA" sz="2800" dirty="0"/>
            </a:br>
            <a:r>
              <a:rPr lang="ar-JO" sz="2800" dirty="0"/>
              <a:t>	</a:t>
            </a:r>
            <a:r>
              <a:rPr lang="ar-SA" sz="2800" dirty="0"/>
              <a:t>° الشعور بان الآخرين لا يفهمونه</a:t>
            </a:r>
            <a:r>
              <a:rPr lang="ar-JO" sz="2800" dirty="0"/>
              <a:t>.</a:t>
            </a:r>
            <a:r>
              <a:rPr lang="ar-SA" sz="2800" dirty="0"/>
              <a:t/>
            </a:r>
            <a:br>
              <a:rPr lang="ar-SA" sz="2800" dirty="0"/>
            </a:br>
            <a:r>
              <a:rPr lang="ar-JO" sz="2800" dirty="0"/>
              <a:t>	</a:t>
            </a:r>
            <a:r>
              <a:rPr lang="ar-SA" sz="2800" dirty="0"/>
              <a:t>° قسوة الضغوط الاجتماعية علية</a:t>
            </a:r>
            <a:r>
              <a:rPr lang="ar-JO" sz="2800" dirty="0"/>
              <a:t>.</a:t>
            </a:r>
            <a:r>
              <a:rPr lang="ar-SA" sz="2800" dirty="0"/>
              <a:t>                </a:t>
            </a:r>
            <a:br>
              <a:rPr lang="ar-SA" sz="2800" dirty="0"/>
            </a:br>
            <a:r>
              <a:rPr lang="ar-JO" sz="2800" dirty="0"/>
              <a:t>	</a:t>
            </a:r>
            <a:r>
              <a:rPr lang="ar-SA" sz="2800" dirty="0"/>
              <a:t>° عدم تمكنه من تحقيق الاستقلال</a:t>
            </a:r>
            <a:r>
              <a:rPr lang="ar-JO" sz="2800" dirty="0"/>
              <a:t>.</a:t>
            </a:r>
            <a:r>
              <a:rPr lang="ar-SA" sz="2800" dirty="0"/>
              <a:t/>
            </a:r>
            <a:br>
              <a:rPr lang="ar-SA" sz="2800" dirty="0"/>
            </a:br>
            <a:r>
              <a:rPr lang="ar-JO" sz="2800" dirty="0"/>
              <a:t>	</a:t>
            </a:r>
            <a:r>
              <a:rPr lang="ar-SA" sz="2800" dirty="0"/>
              <a:t>° كثرة الفشل والاحباط</a:t>
            </a:r>
            <a:r>
              <a:rPr lang="ar-JO" sz="2800" dirty="0"/>
              <a:t>.</a:t>
            </a:r>
          </a:p>
          <a:p>
            <a:pPr>
              <a:buFont typeface="Arial" panose="020B0604020202020204" pitchFamily="34" charset="0"/>
              <a:buChar char="•"/>
            </a:pPr>
            <a:r>
              <a:rPr lang="ar-SA" sz="2800" dirty="0"/>
              <a:t> يشعر بالخوف من المواقف التي تهدد مكانته الاجتماعية مثل:</a:t>
            </a:r>
            <a:br>
              <a:rPr lang="ar-SA" sz="2800" dirty="0"/>
            </a:br>
            <a:r>
              <a:rPr lang="ar-JO" sz="2800" dirty="0"/>
              <a:t>	</a:t>
            </a:r>
            <a:r>
              <a:rPr lang="ar-SA" sz="2800" dirty="0"/>
              <a:t>° الخوف من الامتحانات والفشل</a:t>
            </a:r>
            <a:r>
              <a:rPr lang="ar-JO" sz="2800" dirty="0"/>
              <a:t>.</a:t>
            </a:r>
            <a:r>
              <a:rPr lang="ar-SA" sz="2800" dirty="0"/>
              <a:t>                </a:t>
            </a:r>
            <a:br>
              <a:rPr lang="ar-SA" sz="2800" dirty="0"/>
            </a:br>
            <a:r>
              <a:rPr lang="ar-JO" sz="2800" dirty="0"/>
              <a:t>	</a:t>
            </a:r>
            <a:r>
              <a:rPr lang="ar-SA" sz="2800" dirty="0"/>
              <a:t>° الخوف من الإصابات المرضية </a:t>
            </a:r>
            <a:r>
              <a:rPr lang="ar-JO" sz="2800" dirty="0"/>
              <a:t>.</a:t>
            </a:r>
            <a:r>
              <a:rPr lang="ar-SA" sz="2800" dirty="0"/>
              <a:t/>
            </a:r>
            <a:br>
              <a:rPr lang="ar-SA" sz="2800" dirty="0"/>
            </a:br>
            <a:r>
              <a:rPr lang="ar-JO" sz="2800" dirty="0"/>
              <a:t>	</a:t>
            </a:r>
            <a:r>
              <a:rPr lang="ar-SA" sz="2800" dirty="0"/>
              <a:t>° الخوف من التفكك الأسري </a:t>
            </a:r>
            <a:r>
              <a:rPr lang="ar-JO" sz="2800" dirty="0"/>
              <a:t>.</a:t>
            </a:r>
            <a:r>
              <a:rPr lang="ar-SA" sz="2800" dirty="0"/>
              <a:t>                   </a:t>
            </a:r>
            <a:br>
              <a:rPr lang="ar-SA" sz="2800" dirty="0"/>
            </a:br>
            <a:r>
              <a:rPr lang="ar-JO" sz="2800" dirty="0"/>
              <a:t>	</a:t>
            </a:r>
            <a:r>
              <a:rPr lang="ar-SA" sz="2800" dirty="0"/>
              <a:t>° الخوف من الفقر</a:t>
            </a:r>
            <a:r>
              <a:rPr lang="ar-JO" sz="2800" dirty="0"/>
              <a:t>.</a:t>
            </a:r>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15185F5A-60DD-4DA7-9A87-068BE8B9CE50}"/>
              </a:ext>
            </a:extLst>
          </p:cNvPr>
          <p:cNvSpPr>
            <a:spLocks noGrp="1"/>
          </p:cNvSpPr>
          <p:nvPr>
            <p:ph idx="1"/>
          </p:nvPr>
        </p:nvSpPr>
        <p:spPr>
          <a:xfrm>
            <a:off x="457200" y="692696"/>
            <a:ext cx="8229600" cy="6165304"/>
          </a:xfrm>
        </p:spPr>
        <p:txBody>
          <a:bodyPr>
            <a:normAutofit fontScale="70000" lnSpcReduction="20000"/>
          </a:bodyPr>
          <a:lstStyle/>
          <a:p>
            <a:pPr marL="0" indent="0">
              <a:buNone/>
            </a:pPr>
            <a:r>
              <a:rPr lang="ar-SA" sz="4000" b="1" dirty="0"/>
              <a:t>النمو الاجتماعي :</a:t>
            </a:r>
            <a:r>
              <a:rPr lang="ar-SA" sz="2800" dirty="0"/>
              <a:t/>
            </a:r>
            <a:br>
              <a:rPr lang="ar-SA" sz="2800" dirty="0"/>
            </a:br>
            <a:r>
              <a:rPr lang="ar-SA" sz="2800" dirty="0"/>
              <a:t>- يبحث المراهق عن ذاته من خلال ثلاثة محاور :</a:t>
            </a:r>
            <a:br>
              <a:rPr lang="ar-SA" sz="2800" dirty="0"/>
            </a:br>
            <a:r>
              <a:rPr lang="ar-JO" sz="2800" dirty="0"/>
              <a:t>	</a:t>
            </a:r>
            <a:r>
              <a:rPr lang="ar-SA" sz="2800" dirty="0"/>
              <a:t>° البحث عن نموذج من الوالدين أو المعلمين أو الرفاق </a:t>
            </a:r>
            <a:r>
              <a:rPr lang="ar-JO" sz="2800" dirty="0"/>
              <a:t>.	</a:t>
            </a:r>
            <a:r>
              <a:rPr lang="ar-SA" sz="2800" dirty="0"/>
              <a:t>° اختيار المبادئ والقيم والمثل </a:t>
            </a:r>
            <a:r>
              <a:rPr lang="ar-JO" sz="2800" dirty="0"/>
              <a:t>.</a:t>
            </a:r>
            <a:r>
              <a:rPr lang="ar-SA" sz="2800" dirty="0"/>
              <a:t/>
            </a:r>
            <a:br>
              <a:rPr lang="ar-SA" sz="2800" dirty="0"/>
            </a:br>
            <a:r>
              <a:rPr lang="ar-JO" sz="2800" dirty="0"/>
              <a:t>	</a:t>
            </a:r>
            <a:r>
              <a:rPr lang="ar-SA" sz="2800" dirty="0"/>
              <a:t>° تكوين فلسفة للحياة </a:t>
            </a:r>
            <a:r>
              <a:rPr lang="ar-JO" sz="2800" dirty="0"/>
              <a:t>.</a:t>
            </a:r>
            <a:r>
              <a:rPr lang="ar-SA" sz="2800" dirty="0"/>
              <a:t> </a:t>
            </a:r>
            <a:br>
              <a:rPr lang="ar-SA" sz="2800" dirty="0"/>
            </a:br>
            <a:r>
              <a:rPr lang="ar-SA" sz="2800" dirty="0"/>
              <a:t>- يظهر الشعور بالمسؤولية الاجتماعية ، بمعنى محاولة فهم المشكلات الاجتماعية والسياسية </a:t>
            </a:r>
            <a:r>
              <a:rPr lang="ar-JO" sz="2800" dirty="0"/>
              <a:t>.</a:t>
            </a:r>
            <a:r>
              <a:rPr lang="ar-SA" sz="2800" dirty="0"/>
              <a:t/>
            </a:r>
            <a:br>
              <a:rPr lang="ar-SA" sz="2800" dirty="0"/>
            </a:br>
            <a:r>
              <a:rPr lang="ar-SA" sz="2800" dirty="0"/>
              <a:t>- يميل إلى مساعدة الآخرين والعمل في لأجلهم</a:t>
            </a:r>
            <a:r>
              <a:rPr lang="ar-JO" sz="2800" dirty="0"/>
              <a:t>.</a:t>
            </a:r>
            <a:r>
              <a:rPr lang="ar-SA" sz="2800" dirty="0"/>
              <a:t/>
            </a:r>
            <a:br>
              <a:rPr lang="ar-SA" sz="2800" dirty="0"/>
            </a:br>
            <a:r>
              <a:rPr lang="ar-SA" sz="2800" dirty="0"/>
              <a:t> - يميل إلى النقد والرغبة في الإصلاح </a:t>
            </a:r>
            <a:r>
              <a:rPr lang="ar-JO" sz="2800" dirty="0"/>
              <a:t>.</a:t>
            </a:r>
            <a:r>
              <a:rPr lang="ar-SA" sz="2800" dirty="0"/>
              <a:t/>
            </a:r>
            <a:br>
              <a:rPr lang="ar-SA" sz="2800" dirty="0"/>
            </a:br>
            <a:r>
              <a:rPr lang="ar-SA" sz="2800" dirty="0"/>
              <a:t> - يميل إلى مقاومة السلطة </a:t>
            </a:r>
            <a:r>
              <a:rPr lang="ar-JO" sz="2800" dirty="0"/>
              <a:t>.</a:t>
            </a:r>
            <a:r>
              <a:rPr lang="ar-SA" sz="2800" dirty="0"/>
              <a:t/>
            </a:r>
            <a:br>
              <a:rPr lang="ar-SA" sz="2800" dirty="0"/>
            </a:br>
            <a:r>
              <a:rPr lang="ar-SA" sz="2800" dirty="0"/>
              <a:t> - يظهر الولاء والطاعة للشلة وجماعة الرفاق في الوقت الذي يسعى فيه للتحرر من قيود الأسرة ، ويعزى ذلك لأن</a:t>
            </a:r>
            <a:r>
              <a:rPr lang="ar-JO" sz="2800" dirty="0"/>
              <a:t>ه</a:t>
            </a:r>
            <a:r>
              <a:rPr lang="ar-SA" sz="2800" dirty="0"/>
              <a:t> يجد في هذه الجماعة خير متنفس يحقق له الراحة النفسية التي تقية عوامل الكبت والإحباط والشعور بالوحدة </a:t>
            </a:r>
            <a:r>
              <a:rPr lang="ar-JO" sz="2800" dirty="0"/>
              <a:t>.</a:t>
            </a:r>
            <a:r>
              <a:rPr lang="ar-SA" sz="2800" dirty="0"/>
              <a:t/>
            </a:r>
            <a:br>
              <a:rPr lang="ar-SA" sz="2800" dirty="0"/>
            </a:br>
            <a:r>
              <a:rPr lang="ar-SA" sz="2800" dirty="0"/>
              <a:t>- تكثر الخلافات في هذه المرحلة بين الآباء و الأبناء وتدور هذه الخلافات في معظمها موعد العودة إلى البيت في المساء أو العادات الشخصية وأوقات الدراسة وفي نمط ارتداء الملابس أو عدم القيام ببعض الأعمال البيتية </a:t>
            </a:r>
            <a:r>
              <a:rPr lang="ar-JO" sz="2800" dirty="0"/>
              <a:t>.</a:t>
            </a:r>
            <a:r>
              <a:rPr lang="ar-SA" sz="2800" dirty="0"/>
              <a:t/>
            </a:r>
            <a:br>
              <a:rPr lang="ar-SA" sz="2800" dirty="0"/>
            </a:br>
            <a:r>
              <a:rPr lang="ar-SA" sz="2800" dirty="0"/>
              <a:t>- يقرر المراهقون أن من أهم صفات المعلم الجيد :</a:t>
            </a:r>
            <a:br>
              <a:rPr lang="ar-SA" sz="2800" dirty="0"/>
            </a:br>
            <a:r>
              <a:rPr lang="ar-JO" sz="2800" dirty="0"/>
              <a:t>	</a:t>
            </a:r>
            <a:r>
              <a:rPr lang="ar-SA" sz="2800" dirty="0"/>
              <a:t>° المعاملة الحسنة                    </a:t>
            </a:r>
            <a:r>
              <a:rPr lang="ar-JO" sz="2800" dirty="0"/>
              <a:t>        </a:t>
            </a:r>
            <a:r>
              <a:rPr lang="ar-SA" sz="2800" dirty="0"/>
              <a:t>  ° العدالة والحزم</a:t>
            </a:r>
            <a:r>
              <a:rPr lang="ar-JO" sz="2800" dirty="0"/>
              <a:t>			</a:t>
            </a:r>
            <a:r>
              <a:rPr lang="ar-SA" sz="2800" dirty="0"/>
              <a:t>° التمكن من المادة                         </a:t>
            </a:r>
            <a:br>
              <a:rPr lang="ar-SA" sz="2800" dirty="0"/>
            </a:br>
            <a:r>
              <a:rPr lang="ar-JO" sz="2800" dirty="0"/>
              <a:t>	</a:t>
            </a:r>
            <a:r>
              <a:rPr lang="ar-SA" sz="2800" dirty="0"/>
              <a:t>° السيرة الشخصية الحسن</a:t>
            </a:r>
            <a:r>
              <a:rPr lang="ar-JO" sz="2800" dirty="0"/>
              <a:t>            </a:t>
            </a:r>
            <a:r>
              <a:rPr lang="ar-SA" sz="2800" dirty="0"/>
              <a:t>° الإخلاص في التدريس                   </a:t>
            </a:r>
            <a:r>
              <a:rPr lang="ar-JO" sz="2800" dirty="0"/>
              <a:t>                       </a:t>
            </a:r>
            <a:r>
              <a:rPr lang="ar-SA" sz="2800" dirty="0"/>
              <a:t>° العطف والصداقة </a:t>
            </a:r>
            <a:r>
              <a:rPr lang="ar-JO" sz="2800" dirty="0"/>
              <a:t/>
            </a:r>
            <a:br>
              <a:rPr lang="ar-JO" sz="2800" dirty="0"/>
            </a:br>
            <a:r>
              <a:rPr lang="ar-JO" sz="2800" dirty="0"/>
              <a:t>	</a:t>
            </a:r>
            <a:r>
              <a:rPr lang="ar-SA" sz="2800" dirty="0"/>
              <a:t>° التوافق الاجتماعي والانفعالي       ° الاستعداد لمساعدة الطلاب </a:t>
            </a:r>
            <a:r>
              <a:rPr lang="ar-JO" sz="2800" dirty="0"/>
              <a:t>		</a:t>
            </a:r>
            <a:r>
              <a:rPr lang="ar-SA" sz="2800" dirty="0"/>
              <a:t>° الأمانة </a:t>
            </a:r>
            <a:r>
              <a:rPr lang="ar-JO" sz="2800" dirty="0"/>
              <a:t>	</a:t>
            </a:r>
            <a:br>
              <a:rPr lang="ar-JO" sz="2800" dirty="0"/>
            </a:br>
            <a:r>
              <a:rPr lang="ar-JO" sz="2800" dirty="0"/>
              <a:t>	</a:t>
            </a:r>
            <a:r>
              <a:rPr lang="ar-SA" sz="2800" dirty="0"/>
              <a:t>° رحابة الصدر في المناقشات حب الطلاب وتبادل المشاعر معهم </a:t>
            </a:r>
            <a:r>
              <a:rPr lang="ar-JO" sz="2800" dirty="0"/>
              <a:t>		</a:t>
            </a:r>
            <a:r>
              <a:rPr lang="ar-SA" sz="2800" dirty="0"/>
              <a:t>° حســن المظهــر </a:t>
            </a:r>
            <a:br>
              <a:rPr lang="ar-SA" sz="2800" dirty="0"/>
            </a:br>
            <a:r>
              <a:rPr lang="ar-JO" sz="2800" dirty="0"/>
              <a:t>	</a:t>
            </a:r>
            <a:r>
              <a:rPr lang="ar-SA" sz="2800" dirty="0"/>
              <a:t>° القدوة الحسنة</a:t>
            </a:r>
            <a:r>
              <a:rPr lang="ar-JO" sz="2800" dirty="0"/>
              <a:t>			</a:t>
            </a:r>
            <a:r>
              <a:rPr lang="ar-SA" sz="2800" dirty="0"/>
              <a:t/>
            </a:r>
            <a:br>
              <a:rPr lang="ar-SA" sz="2800" dirty="0"/>
            </a:br>
            <a:r>
              <a:rPr lang="ar-SA" sz="3400" b="1" dirty="0"/>
              <a:t>* </a:t>
            </a:r>
            <a:r>
              <a:rPr lang="ar-JO" sz="3400" b="1" dirty="0"/>
              <a:t>*</a:t>
            </a:r>
            <a:r>
              <a:rPr lang="ar-SA" sz="3400" b="1" dirty="0"/>
              <a:t>لذا فعلى المربيين:</a:t>
            </a:r>
            <a:r>
              <a:rPr lang="ar-SA" sz="2800" dirty="0"/>
              <a:t/>
            </a:r>
            <a:br>
              <a:rPr lang="ar-SA" sz="2800" dirty="0"/>
            </a:br>
            <a:r>
              <a:rPr lang="ar-SA" sz="2800" dirty="0"/>
              <a:t> استغلال ميول المراهق إلى الزعامة في ضبط المدرسة مع تدريبه على القيادة، من خلال تطبيق نظام الحكم الذاتي في المدرسة واستغلال ميوله وتشجيع هواياته مع مراعاة أن تكون المحاضرات تعتمد أسلوب المناقشة والحديث بصراحة وليس الإرشاد أو الأوامر</a:t>
            </a:r>
            <a:r>
              <a:rPr lang="ar-JO" sz="2800" dirty="0"/>
              <a:t>.</a:t>
            </a:r>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type="body" idx="1"/>
          </p:nvPr>
        </p:nvSpPr>
        <p:spPr>
          <a:xfrm>
            <a:off x="457200" y="1318993"/>
            <a:ext cx="8229600" cy="5218113"/>
          </a:xfrm>
        </p:spPr>
        <p:txBody>
          <a:bodyPr/>
          <a:lstStyle/>
          <a:p>
            <a:r>
              <a:rPr lang="ar-JO" sz="2800" dirty="0"/>
              <a:t>صراع بين الاستقلالية والاعتمادية</a:t>
            </a:r>
          </a:p>
          <a:p>
            <a:r>
              <a:rPr lang="ar-JO" sz="2800" dirty="0"/>
              <a:t>الاهتمام بالمظهر الجسمي</a:t>
            </a:r>
          </a:p>
          <a:p>
            <a:r>
              <a:rPr lang="ar-JO" sz="2800" dirty="0"/>
              <a:t>الميل الى الجنس الاخر</a:t>
            </a:r>
          </a:p>
          <a:p>
            <a:r>
              <a:rPr lang="ar-JO" sz="2800" dirty="0"/>
              <a:t>التوحد مع الشلة والرفاق</a:t>
            </a:r>
          </a:p>
          <a:p>
            <a:r>
              <a:rPr lang="ar-JO" sz="2800" dirty="0"/>
              <a:t>شدة الحساسية الانفعالية</a:t>
            </a:r>
          </a:p>
          <a:p>
            <a:r>
              <a:rPr lang="ar-JO" sz="2800" dirty="0"/>
              <a:t>العناد</a:t>
            </a:r>
          </a:p>
          <a:p>
            <a:r>
              <a:rPr lang="ar-JO" sz="2800" dirty="0"/>
              <a:t>التمرد</a:t>
            </a:r>
          </a:p>
          <a:p>
            <a:r>
              <a:rPr lang="ar-JO" sz="2800" dirty="0"/>
              <a:t>الشك</a:t>
            </a:r>
          </a:p>
          <a:p>
            <a:r>
              <a:rPr lang="ar-JO" sz="2800" dirty="0"/>
              <a:t>التوحد مع الشلة</a:t>
            </a:r>
          </a:p>
          <a:p>
            <a:r>
              <a:rPr lang="ar-JO" sz="2800" dirty="0"/>
              <a:t>الرومانسية والخيال</a:t>
            </a:r>
            <a:endParaRPr lang="en-US" sz="2800" dirty="0"/>
          </a:p>
        </p:txBody>
      </p:sp>
      <p:sp>
        <p:nvSpPr>
          <p:cNvPr id="14340" name="Text Box 4"/>
          <p:cNvSpPr txBox="1">
            <a:spLocks noChangeArrowheads="1"/>
          </p:cNvSpPr>
          <p:nvPr/>
        </p:nvSpPr>
        <p:spPr bwMode="auto">
          <a:xfrm>
            <a:off x="6084168" y="739555"/>
            <a:ext cx="2449190" cy="707886"/>
          </a:xfrm>
          <a:prstGeom prst="rect">
            <a:avLst/>
          </a:prstGeom>
          <a:noFill/>
          <a:ln w="9525">
            <a:noFill/>
            <a:miter lim="800000"/>
            <a:headEnd/>
            <a:tailEnd/>
          </a:ln>
          <a:effectLst/>
        </p:spPr>
        <p:txBody>
          <a:bodyPr wrap="square">
            <a:spAutoFit/>
          </a:bodyPr>
          <a:lstStyle/>
          <a:p>
            <a:pPr>
              <a:spcBef>
                <a:spcPct val="50000"/>
              </a:spcBef>
            </a:pPr>
            <a:r>
              <a:rPr lang="ar-JO" sz="4000" b="1" dirty="0"/>
              <a:t>مشكلات</a:t>
            </a:r>
            <a:endParaRPr lang="en-US" sz="4000" b="1"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r"/>
            <a:r>
              <a:rPr lang="ar-JO" dirty="0"/>
              <a:t>اعمل على</a:t>
            </a:r>
            <a:endParaRPr lang="en-US" dirty="0"/>
          </a:p>
        </p:txBody>
      </p:sp>
      <p:sp>
        <p:nvSpPr>
          <p:cNvPr id="15363" name="Rectangle 3"/>
          <p:cNvSpPr>
            <a:spLocks noGrp="1" noChangeArrowheads="1"/>
          </p:cNvSpPr>
          <p:nvPr>
            <p:ph type="body" idx="1"/>
          </p:nvPr>
        </p:nvSpPr>
        <p:spPr/>
        <p:txBody>
          <a:bodyPr/>
          <a:lstStyle/>
          <a:p>
            <a:r>
              <a:rPr lang="ar-JO" dirty="0"/>
              <a:t>وضع قواعد وحدود للسلوك</a:t>
            </a:r>
          </a:p>
          <a:p>
            <a:r>
              <a:rPr lang="ar-JO" dirty="0"/>
              <a:t>الحزم وليس السيطرة : لا تفرض ارائك بل اشركه في القرار</a:t>
            </a:r>
          </a:p>
          <a:p>
            <a:r>
              <a:rPr lang="ar-JO" dirty="0"/>
              <a:t>تجنب السخرية</a:t>
            </a:r>
          </a:p>
          <a:p>
            <a:r>
              <a:rPr lang="ar-JO" dirty="0"/>
              <a:t>عدم الخلط بين السلوك والفرد</a:t>
            </a:r>
          </a:p>
          <a:p>
            <a:r>
              <a:rPr lang="ar-JO" dirty="0"/>
              <a:t>احترام مشاعره</a:t>
            </a:r>
          </a:p>
          <a:p>
            <a:r>
              <a:rPr lang="ar-JO" dirty="0"/>
              <a:t>تقدير مجهوده</a:t>
            </a:r>
          </a:p>
          <a:p>
            <a:r>
              <a:rPr lang="ar-JO" dirty="0"/>
              <a:t>تدريبه على المهارات الحياتية</a:t>
            </a:r>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تعديل السلوك</a:t>
            </a:r>
          </a:p>
        </p:txBody>
      </p:sp>
      <p:sp>
        <p:nvSpPr>
          <p:cNvPr id="3" name="Content Placeholder 2"/>
          <p:cNvSpPr>
            <a:spLocks noGrp="1"/>
          </p:cNvSpPr>
          <p:nvPr>
            <p:ph idx="1"/>
          </p:nvPr>
        </p:nvSpPr>
        <p:spPr/>
        <p:txBody>
          <a:bodyPr/>
          <a:lstStyle/>
          <a:p>
            <a:r>
              <a:rPr lang="ar-JO" dirty="0"/>
              <a:t>لماذا يسيء الأطفال؟</a:t>
            </a:r>
          </a:p>
          <a:p>
            <a:pPr lvl="1">
              <a:lnSpc>
                <a:spcPct val="90000"/>
              </a:lnSpc>
              <a:defRPr/>
            </a:pPr>
            <a:r>
              <a:rPr lang="ar-JO" dirty="0"/>
              <a:t>عدم امتلاك المهارة</a:t>
            </a:r>
            <a:endParaRPr lang="ar-JO" u="sng" dirty="0"/>
          </a:p>
          <a:p>
            <a:pPr lvl="1" algn="just">
              <a:lnSpc>
                <a:spcPct val="90000"/>
              </a:lnSpc>
              <a:defRPr/>
            </a:pPr>
            <a:r>
              <a:rPr lang="ar-JO" dirty="0"/>
              <a:t>تعلم وتعزيز منذ الصغر</a:t>
            </a:r>
          </a:p>
          <a:p>
            <a:pPr lvl="1" algn="just">
              <a:lnSpc>
                <a:spcPct val="90000"/>
              </a:lnSpc>
              <a:defRPr/>
            </a:pPr>
            <a:r>
              <a:rPr lang="ar-JO" dirty="0"/>
              <a:t>لفت انتباه.</a:t>
            </a:r>
          </a:p>
          <a:p>
            <a:pPr lvl="1" algn="just">
              <a:lnSpc>
                <a:spcPct val="90000"/>
              </a:lnSpc>
              <a:defRPr/>
            </a:pPr>
            <a:r>
              <a:rPr lang="ar-JO" dirty="0"/>
              <a:t>الحصول على تقدير الزملاء (تحقيق ذات)</a:t>
            </a:r>
            <a:endParaRPr lang="en-US" dirty="0"/>
          </a:p>
          <a:p>
            <a:pPr lvl="1" algn="just">
              <a:lnSpc>
                <a:spcPct val="90000"/>
              </a:lnSpc>
              <a:defRPr/>
            </a:pPr>
            <a:r>
              <a:rPr lang="en-US" dirty="0"/>
              <a:t> </a:t>
            </a:r>
            <a:r>
              <a:rPr lang="ar-JO" dirty="0"/>
              <a:t>عدم إعطاء التعليمات بشكل مناسب</a:t>
            </a:r>
          </a:p>
          <a:p>
            <a:pPr lvl="1" algn="just">
              <a:lnSpc>
                <a:spcPct val="90000"/>
              </a:lnSpc>
              <a:defRPr/>
            </a:pPr>
            <a:r>
              <a:rPr lang="ar-JO" dirty="0"/>
              <a:t> عدم فهم التعليمات</a:t>
            </a:r>
          </a:p>
          <a:p>
            <a:pPr lvl="1" algn="just">
              <a:lnSpc>
                <a:spcPct val="90000"/>
              </a:lnSpc>
              <a:defRPr/>
            </a:pPr>
            <a:r>
              <a:rPr lang="ar-JO" dirty="0"/>
              <a:t>تعليمات متضاربة من قبل المربين</a:t>
            </a:r>
            <a:endParaRPr lang="en-US" dirty="0"/>
          </a:p>
          <a:p>
            <a:pPr lvl="1" algn="just">
              <a:lnSpc>
                <a:spcPct val="90000"/>
              </a:lnSpc>
              <a:defRPr/>
            </a:pPr>
            <a:r>
              <a:rPr lang="ar-JO" dirty="0"/>
              <a:t>الضغوط </a:t>
            </a:r>
            <a:endParaRPr lang="en-US" dirty="0"/>
          </a:p>
          <a:p>
            <a:pPr lvl="1"/>
            <a:endParaRPr lang="ar-JO"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ox(in)">
                                      <p:cBhvr>
                                        <p:cTn id="7" dur="500"/>
                                        <p:tgtEl>
                                          <p:spTgt spid="3">
                                            <p:txEl>
                                              <p:pRg st="1" end="1"/>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ox(in)">
                                      <p:cBhvr>
                                        <p:cTn id="10" dur="500"/>
                                        <p:tgtEl>
                                          <p:spTgt spid="3">
                                            <p:txEl>
                                              <p:pRg st="2" end="2"/>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box(in)">
                                      <p:cBhvr>
                                        <p:cTn id="13" dur="500"/>
                                        <p:tgtEl>
                                          <p:spTgt spid="3">
                                            <p:txEl>
                                              <p:pRg st="3" end="3"/>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box(in)">
                                      <p:cBhvr>
                                        <p:cTn id="16" dur="500"/>
                                        <p:tgtEl>
                                          <p:spTgt spid="3">
                                            <p:txEl>
                                              <p:pRg st="4" end="4"/>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box(in)">
                                      <p:cBhvr>
                                        <p:cTn id="19" dur="500"/>
                                        <p:tgtEl>
                                          <p:spTgt spid="3">
                                            <p:txEl>
                                              <p:pRg st="5" end="5"/>
                                            </p:txEl>
                                          </p:spTgt>
                                        </p:tgtEl>
                                      </p:cBhvr>
                                    </p:animEffect>
                                  </p:childTnLst>
                                </p:cTn>
                              </p:par>
                              <p:par>
                                <p:cTn id="20" presetID="4" presetClass="entr" presetSubtype="16" fill="hold"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box(in)">
                                      <p:cBhvr>
                                        <p:cTn id="22" dur="500"/>
                                        <p:tgtEl>
                                          <p:spTgt spid="3">
                                            <p:txEl>
                                              <p:pRg st="6" end="6"/>
                                            </p:txEl>
                                          </p:spTgt>
                                        </p:tgtEl>
                                      </p:cBhvr>
                                    </p:animEffect>
                                  </p:childTnLst>
                                </p:cTn>
                              </p:par>
                              <p:par>
                                <p:cTn id="23" presetID="4" presetClass="entr" presetSubtype="16"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box(in)">
                                      <p:cBhvr>
                                        <p:cTn id="25" dur="500"/>
                                        <p:tgtEl>
                                          <p:spTgt spid="3">
                                            <p:txEl>
                                              <p:pRg st="7" end="7"/>
                                            </p:txEl>
                                          </p:spTgt>
                                        </p:tgtEl>
                                      </p:cBhvr>
                                    </p:animEffect>
                                  </p:childTnLst>
                                </p:cTn>
                              </p:par>
                              <p:par>
                                <p:cTn id="26" presetID="4" presetClass="entr" presetSubtype="16" fill="hold" nodeType="withEffect">
                                  <p:stCondLst>
                                    <p:cond delay="0"/>
                                  </p:stCondLst>
                                  <p:childTnLst>
                                    <p:set>
                                      <p:cBhvr>
                                        <p:cTn id="27" dur="1" fill="hold">
                                          <p:stCondLst>
                                            <p:cond delay="0"/>
                                          </p:stCondLst>
                                        </p:cTn>
                                        <p:tgtEl>
                                          <p:spTgt spid="3">
                                            <p:txEl>
                                              <p:pRg st="8" end="8"/>
                                            </p:txEl>
                                          </p:spTgt>
                                        </p:tgtEl>
                                        <p:attrNameLst>
                                          <p:attrName>style.visibility</p:attrName>
                                        </p:attrNameLst>
                                      </p:cBhvr>
                                      <p:to>
                                        <p:strVal val="visible"/>
                                      </p:to>
                                    </p:set>
                                    <p:animEffect transition="in" filter="box(in)">
                                      <p:cBhvr>
                                        <p:cTn id="28"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dirty="0"/>
              <a:t>تأمل </a:t>
            </a:r>
            <a:r>
              <a:rPr lang="ar-JO" dirty="0"/>
              <a:t>ذاتك</a:t>
            </a:r>
            <a:r>
              <a:rPr lang="ar-SA" dirty="0"/>
              <a:t>: تذكر نفسك و</a:t>
            </a:r>
            <a:r>
              <a:rPr lang="ar-JO" dirty="0"/>
              <a:t>أ</a:t>
            </a:r>
            <a:r>
              <a:rPr lang="ar-SA" dirty="0"/>
              <a:t>نت طفلا</a:t>
            </a:r>
            <a:r>
              <a:rPr lang="ar-JO" dirty="0"/>
              <a:t>:</a:t>
            </a:r>
            <a:r>
              <a:rPr lang="ar-SA" dirty="0"/>
              <a:t> </a:t>
            </a:r>
            <a:endParaRPr lang="ar-JO" dirty="0"/>
          </a:p>
          <a:p>
            <a:pPr lvl="1"/>
            <a:r>
              <a:rPr lang="ar-SA" dirty="0"/>
              <a:t>ما هي ال</a:t>
            </a:r>
            <a:r>
              <a:rPr lang="ar-JO" dirty="0"/>
              <a:t>أ</a:t>
            </a:r>
            <a:r>
              <a:rPr lang="ar-SA" dirty="0"/>
              <a:t>مور التي كانت تسيء التصرف من وجهة نظر الكبار؟ </a:t>
            </a:r>
            <a:endParaRPr lang="ar-JO" dirty="0"/>
          </a:p>
          <a:p>
            <a:pPr lvl="1"/>
            <a:r>
              <a:rPr lang="ar-SA" dirty="0"/>
              <a:t>ماذا فعلوا؟ </a:t>
            </a:r>
            <a:endParaRPr lang="ar-JO" dirty="0"/>
          </a:p>
          <a:p>
            <a:pPr lvl="1"/>
            <a:r>
              <a:rPr lang="ar-SA" dirty="0"/>
              <a:t>صف مشاعرك؟ </a:t>
            </a:r>
            <a:endParaRPr lang="ar-JO" dirty="0"/>
          </a:p>
          <a:p>
            <a:pPr lvl="1"/>
            <a:r>
              <a:rPr lang="ar-SA" dirty="0"/>
              <a:t>ما ال</a:t>
            </a:r>
            <a:r>
              <a:rPr lang="ar-JO" dirty="0"/>
              <a:t>أ</a:t>
            </a:r>
            <a:r>
              <a:rPr lang="ar-SA" dirty="0"/>
              <a:t>فكار التي كانت بذهنك حينها؟ ماذا كنت تتمنى ان يحص؟</a:t>
            </a:r>
            <a:endParaRPr lang="en-US" dirty="0"/>
          </a:p>
          <a:p>
            <a:endParaRPr lang="ar-JO"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ar-SA" dirty="0"/>
              <a:t>يميل بعض الأطفال إلى القيام ببعض الأنماط السلوكية غير المرغوبة من وجهة نظر الكبار مما يثير مشاعر سلبية تجاههم من قبل الأهل، ويدفعهم إلى استخدام بعض الأساليب بغية تعديل سلوكات الأطفال. كما يمتلك ال</a:t>
            </a:r>
            <a:r>
              <a:rPr lang="ar-JO" dirty="0"/>
              <a:t>أ</a:t>
            </a:r>
            <a:r>
              <a:rPr lang="ar-SA" dirty="0"/>
              <a:t>طفال بعض السلوكات الجيدة والتي تحتاج البناء عليها وتقويتها ، كما يحتاج الى تعلم سلوكات جديدة</a:t>
            </a:r>
            <a:endParaRPr lang="ar-JO"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JO" b="1" dirty="0"/>
              <a:t>تفسير الاضطراب</a:t>
            </a:r>
            <a:endParaRPr lang="ar-JO" dirty="0"/>
          </a:p>
        </p:txBody>
      </p:sp>
      <p:sp>
        <p:nvSpPr>
          <p:cNvPr id="3" name="Content Placeholder 2"/>
          <p:cNvSpPr>
            <a:spLocks noGrp="1"/>
          </p:cNvSpPr>
          <p:nvPr>
            <p:ph idx="1"/>
          </p:nvPr>
        </p:nvSpPr>
        <p:spPr/>
        <p:txBody>
          <a:bodyPr/>
          <a:lstStyle/>
          <a:p>
            <a:r>
              <a:rPr lang="ar-JO" dirty="0"/>
              <a:t>السلوك المنحرف أو الشاذ سلوك متعلم، ويتبع مثل هذا السلوك الفشل والانسحاب والذهول والخوف والقلق.</a:t>
            </a:r>
            <a:br>
              <a:rPr lang="ar-JO" dirty="0"/>
            </a:br>
            <a:endParaRPr lang="ar-JO" dirty="0"/>
          </a:p>
          <a:p>
            <a:pPr marL="0" indent="0">
              <a:buNone/>
            </a:pPr>
            <a:r>
              <a:rPr lang="ar-JO" dirty="0"/>
              <a:t>إن كل سلوك "استجابة" له مثير. وإذا كانت العلاقة بين المثير والاستجابة سليمة كان السلوك سويا والأمر على ما يرام، أما إذا كانت العلاقة بينهما مضطربة كان السلوك غير سوي والأمر يحتاج إلى دراسة ومساعدة. ولهذا يجب على المرشد دراسة المثير والاستجابة وما بينهما من عوامل الشخصية جسميا وعقليا واجتماعيا وانفعاليا</a:t>
            </a:r>
            <a:r>
              <a:rPr lang="en-US" dirty="0"/>
              <a:t>.</a:t>
            </a:r>
          </a:p>
          <a:p>
            <a:endParaRPr lang="ar-JO"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lgn="r"/>
            <a:r>
              <a:rPr lang="ar-SA" sz="5400" dirty="0"/>
              <a:t>ا</a:t>
            </a:r>
            <a:r>
              <a:rPr lang="ar-JO" sz="5400" dirty="0"/>
              <a:t>لأ</a:t>
            </a:r>
            <a:r>
              <a:rPr lang="ar-SA" sz="5400" dirty="0"/>
              <a:t>ساليب التربوية  </a:t>
            </a:r>
            <a:endParaRPr lang="ar-JO" dirty="0"/>
          </a:p>
        </p:txBody>
      </p:sp>
      <p:sp>
        <p:nvSpPr>
          <p:cNvPr id="3" name="Content Placeholder 2"/>
          <p:cNvSpPr>
            <a:spLocks noGrp="1"/>
          </p:cNvSpPr>
          <p:nvPr>
            <p:ph idx="1"/>
          </p:nvPr>
        </p:nvSpPr>
        <p:spPr/>
        <p:txBody>
          <a:bodyPr>
            <a:normAutofit/>
          </a:bodyPr>
          <a:lstStyle/>
          <a:p>
            <a:pPr lvl="0"/>
            <a:r>
              <a:rPr lang="ar-SA" sz="2800" b="1" dirty="0"/>
              <a:t>اساليب عقابية وذلك من مثل:</a:t>
            </a:r>
            <a:endParaRPr lang="en-US" sz="2800" dirty="0"/>
          </a:p>
          <a:p>
            <a:pPr lvl="1"/>
            <a:r>
              <a:rPr lang="ar-SA" dirty="0"/>
              <a:t>الاطفاء، العزل، تكلفة الاستجابة، الممارسة السلبية، التصحيح الزائد، والاشباع.</a:t>
            </a:r>
            <a:endParaRPr lang="en-US" dirty="0"/>
          </a:p>
          <a:p>
            <a:pPr lvl="0"/>
            <a:r>
              <a:rPr lang="ar-SA" sz="2800" b="1" dirty="0"/>
              <a:t>اساليب للتخلص من السلوك غير المرغوب وذلك من مثل:</a:t>
            </a:r>
            <a:endParaRPr lang="en-US" sz="2800" dirty="0"/>
          </a:p>
          <a:p>
            <a:pPr lvl="1"/>
            <a:r>
              <a:rPr lang="ar-SA" dirty="0"/>
              <a:t>تغيير المثير،التعزيز التفاضلي، العقد السلوكي،والتعزيز الرمزي.</a:t>
            </a:r>
            <a:endParaRPr lang="en-US" dirty="0"/>
          </a:p>
          <a:p>
            <a:pPr lvl="0"/>
            <a:r>
              <a:rPr lang="ar-SA" sz="2800" b="1" dirty="0"/>
              <a:t>اساليب تعديل السلوك بتكوين سلوكات جديدة، وذلك من مثل:</a:t>
            </a:r>
            <a:endParaRPr lang="en-US" sz="2800" dirty="0"/>
          </a:p>
          <a:p>
            <a:pPr lvl="1"/>
            <a:r>
              <a:rPr lang="ar-SA" dirty="0"/>
              <a:t>النمذجة، الحث، تشكيل السلوك،التسلسل</a:t>
            </a:r>
            <a:endParaRPr lang="en-US" dirty="0"/>
          </a:p>
          <a:p>
            <a:pPr lvl="0"/>
            <a:r>
              <a:rPr lang="ar-SA" sz="2800" b="1" dirty="0"/>
              <a:t>اساليب تقوية السلوك وصيانته، وذلك من مثل:</a:t>
            </a:r>
            <a:endParaRPr lang="en-US" sz="2800" dirty="0"/>
          </a:p>
          <a:p>
            <a:pPr lvl="1"/>
            <a:r>
              <a:rPr lang="ar-SA" dirty="0"/>
              <a:t>التعزيز الايجابي، التعزيز السلبي.</a:t>
            </a:r>
            <a:endParaRPr lang="en-US" dirty="0"/>
          </a:p>
          <a:p>
            <a:endParaRPr lang="ar-JO"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تعريف العقاب</a:t>
            </a:r>
          </a:p>
        </p:txBody>
      </p:sp>
      <p:sp>
        <p:nvSpPr>
          <p:cNvPr id="3" name="Content Placeholder 2"/>
          <p:cNvSpPr>
            <a:spLocks noGrp="1"/>
          </p:cNvSpPr>
          <p:nvPr>
            <p:ph idx="1"/>
          </p:nvPr>
        </p:nvSpPr>
        <p:spPr/>
        <p:txBody>
          <a:bodyPr/>
          <a:lstStyle/>
          <a:p>
            <a:pPr lvl="0"/>
            <a:r>
              <a:rPr lang="ar-SA" dirty="0"/>
              <a:t>حيث هو أي أجراء يؤدي ان يقل احتمال حدوث السلوك الذي عوقب بسببه الطفل مستقبلا في المواقف المماثلة، فالعقاب يعرف من خلال نتائجه. </a:t>
            </a:r>
            <a:endParaRPr lang="en-US" dirty="0"/>
          </a:p>
          <a:p>
            <a:r>
              <a:rPr lang="ar-SA" dirty="0"/>
              <a:t>فمثلا اذا كانت نظرة من المعلم باتجاه الطالب تثنيه عن القيام بالسلوك لاحقا فان النظرة مثير عقابي ويكون العقاب قد اعطى مفعولا مناسبا، واذا كان تهديد شخص ما بأن يتناول نوع معين من الطعام اثناه عن القيام بالسلوك غير المرغوب سيكون الاجراء المستخدم عقابا.  وإذا كان ضرب المعلم لطالب يعطل سير الحصة وكانت النتيجة ان الطالب لم يتوقف عن الضرب فان الضرب هنا يعتبر معززا، ولكن ان كانت الابتسامة تقلل من سلوكه فتعد عقابا </a:t>
            </a:r>
            <a:endParaRPr lang="en-US" dirty="0"/>
          </a:p>
          <a:p>
            <a:endParaRPr lang="ar-JO"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606982671"/>
              </p:ext>
            </p:extLst>
          </p:nvPr>
        </p:nvGraphicFramePr>
        <p:xfrm>
          <a:off x="1403648" y="908720"/>
          <a:ext cx="7229468" cy="5949286"/>
        </p:xfrm>
        <a:graphic>
          <a:graphicData uri="http://schemas.openxmlformats.org/drawingml/2006/table">
            <a:tbl>
              <a:tblPr rtl="1" firstRow="1" bandRow="1">
                <a:tableStyleId>{5940675A-B579-460E-94D1-54222C63F5DA}</a:tableStyleId>
              </a:tblPr>
              <a:tblGrid>
                <a:gridCol w="1619685">
                  <a:extLst>
                    <a:ext uri="{9D8B030D-6E8A-4147-A177-3AD203B41FA5}">
                      <a16:colId xmlns:a16="http://schemas.microsoft.com/office/drawing/2014/main" xmlns="" val="20000"/>
                    </a:ext>
                  </a:extLst>
                </a:gridCol>
                <a:gridCol w="5609783">
                  <a:extLst>
                    <a:ext uri="{9D8B030D-6E8A-4147-A177-3AD203B41FA5}">
                      <a16:colId xmlns:a16="http://schemas.microsoft.com/office/drawing/2014/main" xmlns="" val="20001"/>
                    </a:ext>
                  </a:extLst>
                </a:gridCol>
              </a:tblGrid>
              <a:tr h="349958">
                <a:tc>
                  <a:txBody>
                    <a:bodyPr/>
                    <a:lstStyle/>
                    <a:p>
                      <a:pPr algn="just" rtl="1">
                        <a:spcAft>
                          <a:spcPts val="0"/>
                        </a:spcAft>
                      </a:pPr>
                      <a:r>
                        <a:rPr lang="ar-SA" sz="1800" b="1" dirty="0"/>
                        <a:t>الاجراء</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r>
                        <a:rPr lang="ar-SA" sz="1800" b="1" dirty="0"/>
                        <a:t>التوضيح</a:t>
                      </a:r>
                      <a:endParaRPr lang="en-US" sz="2400" b="1" dirty="0">
                        <a:latin typeface="Times New Roman"/>
                        <a:ea typeface="Times New Roman"/>
                        <a:cs typeface="Simplified Arabic"/>
                      </a:endParaRPr>
                    </a:p>
                  </a:txBody>
                  <a:tcPr marL="68580" marR="68580" marT="0" marB="0"/>
                </a:tc>
                <a:extLst>
                  <a:ext uri="{0D108BD9-81ED-4DB2-BD59-A6C34878D82A}">
                    <a16:rowId xmlns:a16="http://schemas.microsoft.com/office/drawing/2014/main" xmlns="" val="10000"/>
                  </a:ext>
                </a:extLst>
              </a:tr>
              <a:tr h="349958">
                <a:tc>
                  <a:txBody>
                    <a:bodyPr/>
                    <a:lstStyle/>
                    <a:p>
                      <a:pPr algn="just" rtl="1">
                        <a:spcAft>
                          <a:spcPts val="0"/>
                        </a:spcAft>
                      </a:pPr>
                      <a:r>
                        <a:rPr lang="ar-SA" sz="1800" b="1" dirty="0"/>
                        <a:t>الاطفاء</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endParaRPr lang="ar-SA" sz="1800" b="1" dirty="0">
                        <a:latin typeface="Times New Roman"/>
                        <a:ea typeface="Times New Roman"/>
                        <a:cs typeface="Arial"/>
                      </a:endParaRPr>
                    </a:p>
                  </a:txBody>
                  <a:tcPr marL="68580" marR="68580" marT="0" marB="0"/>
                </a:tc>
                <a:extLst>
                  <a:ext uri="{0D108BD9-81ED-4DB2-BD59-A6C34878D82A}">
                    <a16:rowId xmlns:a16="http://schemas.microsoft.com/office/drawing/2014/main" xmlns="" val="10001"/>
                  </a:ext>
                </a:extLst>
              </a:tr>
              <a:tr h="349958">
                <a:tc>
                  <a:txBody>
                    <a:bodyPr/>
                    <a:lstStyle/>
                    <a:p>
                      <a:pPr algn="just" rtl="1">
                        <a:spcAft>
                          <a:spcPts val="0"/>
                        </a:spcAft>
                      </a:pPr>
                      <a:r>
                        <a:rPr lang="ar-SA" sz="1800" b="1" dirty="0"/>
                        <a:t>العزل</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endParaRPr lang="ar-SA" sz="1800" b="1" dirty="0">
                        <a:latin typeface="Times New Roman"/>
                        <a:ea typeface="Times New Roman"/>
                        <a:cs typeface="Arial"/>
                      </a:endParaRPr>
                    </a:p>
                  </a:txBody>
                  <a:tcPr marL="68580" marR="68580" marT="0" marB="0"/>
                </a:tc>
                <a:extLst>
                  <a:ext uri="{0D108BD9-81ED-4DB2-BD59-A6C34878D82A}">
                    <a16:rowId xmlns:a16="http://schemas.microsoft.com/office/drawing/2014/main" xmlns="" val="10002"/>
                  </a:ext>
                </a:extLst>
              </a:tr>
              <a:tr h="349958">
                <a:tc>
                  <a:txBody>
                    <a:bodyPr/>
                    <a:lstStyle/>
                    <a:p>
                      <a:pPr algn="just" rtl="1">
                        <a:spcAft>
                          <a:spcPts val="0"/>
                        </a:spcAft>
                      </a:pPr>
                      <a:r>
                        <a:rPr lang="ar-SA" sz="1800" b="1" dirty="0"/>
                        <a:t>تكفة الاستجابة</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endParaRPr lang="ar-SA" sz="1800" b="1" dirty="0">
                        <a:latin typeface="Times New Roman"/>
                        <a:ea typeface="Times New Roman"/>
                        <a:cs typeface="Arial"/>
                      </a:endParaRPr>
                    </a:p>
                  </a:txBody>
                  <a:tcPr marL="68580" marR="68580" marT="0" marB="0"/>
                </a:tc>
                <a:extLst>
                  <a:ext uri="{0D108BD9-81ED-4DB2-BD59-A6C34878D82A}">
                    <a16:rowId xmlns:a16="http://schemas.microsoft.com/office/drawing/2014/main" xmlns="" val="10003"/>
                  </a:ext>
                </a:extLst>
              </a:tr>
              <a:tr h="349958">
                <a:tc>
                  <a:txBody>
                    <a:bodyPr/>
                    <a:lstStyle/>
                    <a:p>
                      <a:pPr algn="just" rtl="1">
                        <a:spcAft>
                          <a:spcPts val="0"/>
                        </a:spcAft>
                      </a:pPr>
                      <a:r>
                        <a:rPr lang="ar-SA" sz="1800" b="1" dirty="0"/>
                        <a:t>التصحيح الزائد</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endParaRPr lang="ar-SA" sz="1800" b="1" dirty="0">
                        <a:latin typeface="Times New Roman"/>
                        <a:ea typeface="Times New Roman"/>
                        <a:cs typeface="Arial"/>
                      </a:endParaRPr>
                    </a:p>
                  </a:txBody>
                  <a:tcPr marL="68580" marR="68580" marT="0" marB="0"/>
                </a:tc>
                <a:extLst>
                  <a:ext uri="{0D108BD9-81ED-4DB2-BD59-A6C34878D82A}">
                    <a16:rowId xmlns:a16="http://schemas.microsoft.com/office/drawing/2014/main" xmlns="" val="10004"/>
                  </a:ext>
                </a:extLst>
              </a:tr>
              <a:tr h="349958">
                <a:tc>
                  <a:txBody>
                    <a:bodyPr/>
                    <a:lstStyle/>
                    <a:p>
                      <a:pPr algn="just" rtl="1">
                        <a:spcAft>
                          <a:spcPts val="0"/>
                        </a:spcAft>
                      </a:pPr>
                      <a:r>
                        <a:rPr lang="ar-SA" sz="1800" b="1" dirty="0"/>
                        <a:t>الممارسة السلبية</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endParaRPr lang="ar-SA" sz="1800" b="1" dirty="0">
                        <a:latin typeface="Times New Roman"/>
                        <a:ea typeface="Times New Roman"/>
                        <a:cs typeface="Arial"/>
                      </a:endParaRPr>
                    </a:p>
                  </a:txBody>
                  <a:tcPr marL="68580" marR="68580" marT="0" marB="0"/>
                </a:tc>
                <a:extLst>
                  <a:ext uri="{0D108BD9-81ED-4DB2-BD59-A6C34878D82A}">
                    <a16:rowId xmlns:a16="http://schemas.microsoft.com/office/drawing/2014/main" xmlns="" val="10005"/>
                  </a:ext>
                </a:extLst>
              </a:tr>
              <a:tr h="349958">
                <a:tc>
                  <a:txBody>
                    <a:bodyPr/>
                    <a:lstStyle/>
                    <a:p>
                      <a:pPr algn="just" rtl="1">
                        <a:spcAft>
                          <a:spcPts val="0"/>
                        </a:spcAft>
                      </a:pPr>
                      <a:r>
                        <a:rPr lang="ar-SA" sz="1800" b="1" dirty="0"/>
                        <a:t>الاشباع</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endParaRPr lang="ar-SA" sz="1800" b="1" dirty="0">
                        <a:latin typeface="Times New Roman"/>
                        <a:ea typeface="Times New Roman"/>
                        <a:cs typeface="Arial"/>
                      </a:endParaRPr>
                    </a:p>
                  </a:txBody>
                  <a:tcPr marL="68580" marR="68580" marT="0" marB="0"/>
                </a:tc>
                <a:extLst>
                  <a:ext uri="{0D108BD9-81ED-4DB2-BD59-A6C34878D82A}">
                    <a16:rowId xmlns:a16="http://schemas.microsoft.com/office/drawing/2014/main" xmlns="" val="10006"/>
                  </a:ext>
                </a:extLst>
              </a:tr>
              <a:tr h="349958">
                <a:tc>
                  <a:txBody>
                    <a:bodyPr/>
                    <a:lstStyle/>
                    <a:p>
                      <a:pPr algn="just" rtl="1">
                        <a:spcAft>
                          <a:spcPts val="0"/>
                        </a:spcAft>
                      </a:pPr>
                      <a:r>
                        <a:rPr lang="ar-SA" sz="1800" b="1" dirty="0"/>
                        <a:t>تغيير المثير</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endParaRPr lang="ar-SA" sz="1800" b="1" dirty="0">
                        <a:latin typeface="Times New Roman"/>
                        <a:ea typeface="Times New Roman"/>
                        <a:cs typeface="Arial"/>
                      </a:endParaRPr>
                    </a:p>
                  </a:txBody>
                  <a:tcPr marL="68580" marR="68580" marT="0" marB="0"/>
                </a:tc>
                <a:extLst>
                  <a:ext uri="{0D108BD9-81ED-4DB2-BD59-A6C34878D82A}">
                    <a16:rowId xmlns:a16="http://schemas.microsoft.com/office/drawing/2014/main" xmlns="" val="10007"/>
                  </a:ext>
                </a:extLst>
              </a:tr>
              <a:tr h="349958">
                <a:tc>
                  <a:txBody>
                    <a:bodyPr/>
                    <a:lstStyle/>
                    <a:p>
                      <a:pPr algn="just" rtl="1">
                        <a:spcAft>
                          <a:spcPts val="0"/>
                        </a:spcAft>
                      </a:pPr>
                      <a:r>
                        <a:rPr lang="ar-SA" sz="1800" b="1" dirty="0"/>
                        <a:t>التعزيز التفاضلي</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endParaRPr lang="ar-SA" sz="1800" b="1" dirty="0">
                        <a:latin typeface="Times New Roman"/>
                        <a:ea typeface="Times New Roman"/>
                        <a:cs typeface="Arial"/>
                      </a:endParaRPr>
                    </a:p>
                  </a:txBody>
                  <a:tcPr marL="68580" marR="68580" marT="0" marB="0"/>
                </a:tc>
                <a:extLst>
                  <a:ext uri="{0D108BD9-81ED-4DB2-BD59-A6C34878D82A}">
                    <a16:rowId xmlns:a16="http://schemas.microsoft.com/office/drawing/2014/main" xmlns="" val="10008"/>
                  </a:ext>
                </a:extLst>
              </a:tr>
              <a:tr h="349958">
                <a:tc>
                  <a:txBody>
                    <a:bodyPr/>
                    <a:lstStyle/>
                    <a:p>
                      <a:pPr algn="just" rtl="1">
                        <a:spcAft>
                          <a:spcPts val="0"/>
                        </a:spcAft>
                      </a:pPr>
                      <a:r>
                        <a:rPr lang="ar-SA" sz="1800" b="1" dirty="0"/>
                        <a:t>العقد السلوكي</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endParaRPr lang="ar-SA" sz="1800" b="1" dirty="0">
                        <a:latin typeface="Times New Roman"/>
                        <a:ea typeface="Times New Roman"/>
                        <a:cs typeface="Arial"/>
                      </a:endParaRPr>
                    </a:p>
                  </a:txBody>
                  <a:tcPr marL="68580" marR="68580" marT="0" marB="0"/>
                </a:tc>
                <a:extLst>
                  <a:ext uri="{0D108BD9-81ED-4DB2-BD59-A6C34878D82A}">
                    <a16:rowId xmlns:a16="http://schemas.microsoft.com/office/drawing/2014/main" xmlns="" val="10009"/>
                  </a:ext>
                </a:extLst>
              </a:tr>
              <a:tr h="349958">
                <a:tc>
                  <a:txBody>
                    <a:bodyPr/>
                    <a:lstStyle/>
                    <a:p>
                      <a:pPr algn="just" rtl="1">
                        <a:spcAft>
                          <a:spcPts val="0"/>
                        </a:spcAft>
                      </a:pPr>
                      <a:r>
                        <a:rPr lang="ar-SA" sz="1800" b="1" dirty="0"/>
                        <a:t>التعزيز الرمزي</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endParaRPr lang="ar-SA" sz="1800" b="1" dirty="0">
                        <a:latin typeface="Times New Roman"/>
                        <a:ea typeface="Times New Roman"/>
                        <a:cs typeface="Arial"/>
                      </a:endParaRPr>
                    </a:p>
                  </a:txBody>
                  <a:tcPr marL="68580" marR="68580" marT="0" marB="0"/>
                </a:tc>
                <a:extLst>
                  <a:ext uri="{0D108BD9-81ED-4DB2-BD59-A6C34878D82A}">
                    <a16:rowId xmlns:a16="http://schemas.microsoft.com/office/drawing/2014/main" xmlns="" val="10010"/>
                  </a:ext>
                </a:extLst>
              </a:tr>
              <a:tr h="349958">
                <a:tc>
                  <a:txBody>
                    <a:bodyPr/>
                    <a:lstStyle/>
                    <a:p>
                      <a:pPr algn="just" rtl="1">
                        <a:spcAft>
                          <a:spcPts val="0"/>
                        </a:spcAft>
                      </a:pPr>
                      <a:r>
                        <a:rPr lang="ar-SA" sz="1800" b="1" dirty="0"/>
                        <a:t>النمذجة</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endParaRPr lang="ar-SA" sz="1800" b="1" dirty="0">
                        <a:latin typeface="Times New Roman"/>
                        <a:ea typeface="Times New Roman"/>
                        <a:cs typeface="Arial"/>
                      </a:endParaRPr>
                    </a:p>
                  </a:txBody>
                  <a:tcPr marL="68580" marR="68580" marT="0" marB="0"/>
                </a:tc>
                <a:extLst>
                  <a:ext uri="{0D108BD9-81ED-4DB2-BD59-A6C34878D82A}">
                    <a16:rowId xmlns:a16="http://schemas.microsoft.com/office/drawing/2014/main" xmlns="" val="10011"/>
                  </a:ext>
                </a:extLst>
              </a:tr>
              <a:tr h="349958">
                <a:tc>
                  <a:txBody>
                    <a:bodyPr/>
                    <a:lstStyle/>
                    <a:p>
                      <a:pPr algn="just" rtl="1">
                        <a:spcAft>
                          <a:spcPts val="0"/>
                        </a:spcAft>
                      </a:pPr>
                      <a:r>
                        <a:rPr lang="ar-SA" sz="1800" b="1" dirty="0"/>
                        <a:t>الحث</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endParaRPr lang="ar-SA" sz="1800" b="1" dirty="0">
                        <a:latin typeface="Times New Roman"/>
                        <a:ea typeface="Times New Roman"/>
                        <a:cs typeface="Arial"/>
                      </a:endParaRPr>
                    </a:p>
                  </a:txBody>
                  <a:tcPr marL="68580" marR="68580" marT="0" marB="0"/>
                </a:tc>
                <a:extLst>
                  <a:ext uri="{0D108BD9-81ED-4DB2-BD59-A6C34878D82A}">
                    <a16:rowId xmlns:a16="http://schemas.microsoft.com/office/drawing/2014/main" xmlns="" val="10012"/>
                  </a:ext>
                </a:extLst>
              </a:tr>
              <a:tr h="349958">
                <a:tc>
                  <a:txBody>
                    <a:bodyPr/>
                    <a:lstStyle/>
                    <a:p>
                      <a:pPr algn="just" rtl="1">
                        <a:spcAft>
                          <a:spcPts val="0"/>
                        </a:spcAft>
                      </a:pPr>
                      <a:r>
                        <a:rPr lang="ar-SA" sz="1800" b="1" dirty="0"/>
                        <a:t>التشكيل </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endParaRPr lang="ar-SA" sz="1800" b="1" dirty="0">
                        <a:latin typeface="Times New Roman"/>
                        <a:ea typeface="Times New Roman"/>
                        <a:cs typeface="Arial"/>
                      </a:endParaRPr>
                    </a:p>
                  </a:txBody>
                  <a:tcPr marL="68580" marR="68580" marT="0" marB="0"/>
                </a:tc>
                <a:extLst>
                  <a:ext uri="{0D108BD9-81ED-4DB2-BD59-A6C34878D82A}">
                    <a16:rowId xmlns:a16="http://schemas.microsoft.com/office/drawing/2014/main" xmlns="" val="10013"/>
                  </a:ext>
                </a:extLst>
              </a:tr>
              <a:tr h="349958">
                <a:tc>
                  <a:txBody>
                    <a:bodyPr/>
                    <a:lstStyle/>
                    <a:p>
                      <a:pPr algn="just" rtl="1">
                        <a:spcAft>
                          <a:spcPts val="0"/>
                        </a:spcAft>
                      </a:pPr>
                      <a:r>
                        <a:rPr lang="ar-SA" sz="1800" b="1" dirty="0"/>
                        <a:t>التسلسل</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endParaRPr lang="ar-SA" sz="1800" b="1" dirty="0">
                        <a:latin typeface="Times New Roman"/>
                        <a:ea typeface="Times New Roman"/>
                        <a:cs typeface="Arial"/>
                      </a:endParaRPr>
                    </a:p>
                  </a:txBody>
                  <a:tcPr marL="68580" marR="68580" marT="0" marB="0"/>
                </a:tc>
                <a:extLst>
                  <a:ext uri="{0D108BD9-81ED-4DB2-BD59-A6C34878D82A}">
                    <a16:rowId xmlns:a16="http://schemas.microsoft.com/office/drawing/2014/main" xmlns="" val="10014"/>
                  </a:ext>
                </a:extLst>
              </a:tr>
              <a:tr h="349958">
                <a:tc>
                  <a:txBody>
                    <a:bodyPr/>
                    <a:lstStyle/>
                    <a:p>
                      <a:pPr algn="just" rtl="1">
                        <a:spcAft>
                          <a:spcPts val="0"/>
                        </a:spcAft>
                      </a:pPr>
                      <a:r>
                        <a:rPr lang="ar-SA" sz="1800" b="1" dirty="0"/>
                        <a:t>التعزيز الايجابي</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endParaRPr lang="ar-SA" sz="1800" b="1" dirty="0">
                        <a:latin typeface="Times New Roman"/>
                        <a:ea typeface="Times New Roman"/>
                        <a:cs typeface="Arial"/>
                      </a:endParaRPr>
                    </a:p>
                  </a:txBody>
                  <a:tcPr marL="68580" marR="68580" marT="0" marB="0"/>
                </a:tc>
                <a:extLst>
                  <a:ext uri="{0D108BD9-81ED-4DB2-BD59-A6C34878D82A}">
                    <a16:rowId xmlns:a16="http://schemas.microsoft.com/office/drawing/2014/main" xmlns="" val="10015"/>
                  </a:ext>
                </a:extLst>
              </a:tr>
              <a:tr h="349958">
                <a:tc>
                  <a:txBody>
                    <a:bodyPr/>
                    <a:lstStyle/>
                    <a:p>
                      <a:pPr algn="just" rtl="1">
                        <a:spcAft>
                          <a:spcPts val="0"/>
                        </a:spcAft>
                      </a:pPr>
                      <a:r>
                        <a:rPr lang="ar-SA" sz="1800" b="1" dirty="0"/>
                        <a:t>التعزيز السلبي</a:t>
                      </a:r>
                      <a:endParaRPr lang="en-US" sz="2400" b="1" dirty="0">
                        <a:latin typeface="Times New Roman"/>
                        <a:ea typeface="Times New Roman"/>
                        <a:cs typeface="Simplified Arabic"/>
                      </a:endParaRPr>
                    </a:p>
                  </a:txBody>
                  <a:tcPr marL="68580" marR="68580" marT="0" marB="0"/>
                </a:tc>
                <a:tc>
                  <a:txBody>
                    <a:bodyPr/>
                    <a:lstStyle/>
                    <a:p>
                      <a:pPr algn="just" rtl="1">
                        <a:spcAft>
                          <a:spcPts val="0"/>
                        </a:spcAft>
                      </a:pPr>
                      <a:endParaRPr lang="ar-SA" sz="1800" b="1" dirty="0">
                        <a:latin typeface="Times New Roman"/>
                        <a:ea typeface="Times New Roman"/>
                        <a:cs typeface="Arial"/>
                      </a:endParaRPr>
                    </a:p>
                  </a:txBody>
                  <a:tcPr marL="68580" marR="68580" marT="0" marB="0"/>
                </a:tc>
                <a:extLst>
                  <a:ext uri="{0D108BD9-81ED-4DB2-BD59-A6C34878D82A}">
                    <a16:rowId xmlns:a16="http://schemas.microsoft.com/office/drawing/2014/main" xmlns="" val="10016"/>
                  </a:ext>
                </a:extLst>
              </a:tr>
            </a:tbl>
          </a:graphicData>
        </a:graphic>
      </p:graphicFrame>
      <p:sp>
        <p:nvSpPr>
          <p:cNvPr id="6" name="Right Arrow Callout 5"/>
          <p:cNvSpPr/>
          <p:nvPr/>
        </p:nvSpPr>
        <p:spPr>
          <a:xfrm>
            <a:off x="0" y="2658572"/>
            <a:ext cx="1571604" cy="2714644"/>
          </a:xfrm>
          <a:prstGeom prst="rightArrowCallou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JO" b="1" dirty="0">
                <a:solidFill>
                  <a:schemeClr val="tx1"/>
                </a:solidFill>
              </a:rPr>
              <a:t>اعط توضيحا مختصرا لكل اسلوب من الاساليب</a:t>
            </a:r>
          </a:p>
          <a:p>
            <a:pPr algn="ctr"/>
            <a:endParaRPr lang="ar-JO" b="1" dirty="0">
              <a:solidFill>
                <a:schemeClr val="tx1"/>
              </a:solidFill>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1012" y="548680"/>
            <a:ext cx="7041976" cy="662940"/>
          </a:xfrm>
          <a:solidFill>
            <a:schemeClr val="accent3">
              <a:lumMod val="60000"/>
              <a:lumOff val="40000"/>
            </a:schemeClr>
          </a:solidFill>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1">
            <a:noAutofit/>
          </a:bodyPr>
          <a:lstStyle/>
          <a:p>
            <a:pPr algn="ctr">
              <a:defRPr/>
            </a:pPr>
            <a:r>
              <a:rPr lang="ar-SA" sz="4000" kern="1200" dirty="0">
                <a:solidFill>
                  <a:schemeClr val="tx1"/>
                </a:solidFill>
                <a:latin typeface="Tahoma" pitchFamily="34" charset="0"/>
              </a:rPr>
              <a:t>العوامل المؤثرة في فاعلية العقاب</a:t>
            </a:r>
            <a:endParaRPr lang="ar-JO" sz="4000" kern="1200" dirty="0">
              <a:solidFill>
                <a:schemeClr val="tx1"/>
              </a:solidFill>
              <a:latin typeface="Tahoma" pitchFamily="34" charset="0"/>
            </a:endParaRPr>
          </a:p>
        </p:txBody>
      </p:sp>
      <p:sp>
        <p:nvSpPr>
          <p:cNvPr id="4" name="Flowchart: Preparation 3"/>
          <p:cNvSpPr/>
          <p:nvPr/>
        </p:nvSpPr>
        <p:spPr>
          <a:xfrm>
            <a:off x="5788748" y="1844824"/>
            <a:ext cx="2428856" cy="1476744"/>
          </a:xfrm>
          <a:prstGeom prst="flowChartPreparation">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dirty="0">
                <a:solidFill>
                  <a:schemeClr val="tx1"/>
                </a:solidFill>
                <a:latin typeface="Tahoma" pitchFamily="34" charset="0"/>
              </a:rPr>
              <a:t>تحديد السلوك المراد عقابه</a:t>
            </a:r>
            <a:endParaRPr lang="ar-JO" dirty="0">
              <a:solidFill>
                <a:schemeClr val="tx1"/>
              </a:solidFill>
            </a:endParaRPr>
          </a:p>
        </p:txBody>
      </p:sp>
      <p:sp>
        <p:nvSpPr>
          <p:cNvPr id="5" name="Flowchart: Preparation 4"/>
          <p:cNvSpPr/>
          <p:nvPr/>
        </p:nvSpPr>
        <p:spPr>
          <a:xfrm>
            <a:off x="3357572" y="1844824"/>
            <a:ext cx="2428856" cy="1476744"/>
          </a:xfrm>
          <a:prstGeom prst="flowChartPreparation">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2000" dirty="0">
                <a:solidFill>
                  <a:schemeClr val="tx1"/>
                </a:solidFill>
                <a:latin typeface="Tahoma" pitchFamily="34" charset="0"/>
              </a:rPr>
              <a:t>تهيئة الظروف لظهور السلوكات المرغوبة</a:t>
            </a:r>
            <a:endParaRPr lang="ar-JO" sz="2000" dirty="0">
              <a:solidFill>
                <a:schemeClr val="tx1"/>
              </a:solidFill>
              <a:latin typeface="Tahoma" pitchFamily="34" charset="0"/>
            </a:endParaRPr>
          </a:p>
        </p:txBody>
      </p:sp>
      <p:sp>
        <p:nvSpPr>
          <p:cNvPr id="6" name="Flowchart: Preparation 5"/>
          <p:cNvSpPr/>
          <p:nvPr/>
        </p:nvSpPr>
        <p:spPr>
          <a:xfrm>
            <a:off x="981308" y="1844824"/>
            <a:ext cx="2428856" cy="1476744"/>
          </a:xfrm>
          <a:prstGeom prst="flowChartPreparation">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1600" b="1" dirty="0">
                <a:solidFill>
                  <a:schemeClr val="tx1"/>
                </a:solidFill>
                <a:latin typeface="Tahoma" pitchFamily="34" charset="0"/>
              </a:rPr>
              <a:t>تقليل الفرص التي من الممكن للسلوك المستهدف أن يحصل من خلالها على التعزيز</a:t>
            </a:r>
            <a:endParaRPr lang="ar-JO" sz="1600" b="1" dirty="0">
              <a:solidFill>
                <a:schemeClr val="tx1"/>
              </a:solidFill>
              <a:latin typeface="Tahoma" pitchFamily="34" charset="0"/>
            </a:endParaRPr>
          </a:p>
        </p:txBody>
      </p:sp>
      <p:sp>
        <p:nvSpPr>
          <p:cNvPr id="7" name="Flowchart: Preparation 6"/>
          <p:cNvSpPr/>
          <p:nvPr/>
        </p:nvSpPr>
        <p:spPr>
          <a:xfrm>
            <a:off x="5788748" y="5093224"/>
            <a:ext cx="2428856" cy="1476744"/>
          </a:xfrm>
          <a:prstGeom prst="flowChartPreparation">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indent="-342900" algn="ctr">
              <a:defRPr/>
            </a:pPr>
            <a:r>
              <a:rPr lang="ar-SA" dirty="0">
                <a:solidFill>
                  <a:schemeClr val="tx1"/>
                </a:solidFill>
                <a:latin typeface="Tahoma" pitchFamily="34" charset="0"/>
              </a:rPr>
              <a:t>  اختر مثيرا عقابياً فعالا</a:t>
            </a:r>
            <a:r>
              <a:rPr lang="en-US" dirty="0">
                <a:solidFill>
                  <a:schemeClr val="tx1"/>
                </a:solidFill>
                <a:latin typeface="Tahoma" pitchFamily="34" charset="0"/>
              </a:rPr>
              <a:t> </a:t>
            </a:r>
          </a:p>
        </p:txBody>
      </p:sp>
      <p:sp>
        <p:nvSpPr>
          <p:cNvPr id="8" name="Flowchart: Preparation 7"/>
          <p:cNvSpPr/>
          <p:nvPr/>
        </p:nvSpPr>
        <p:spPr>
          <a:xfrm>
            <a:off x="3357572" y="5093224"/>
            <a:ext cx="2428856" cy="1476744"/>
          </a:xfrm>
          <a:prstGeom prst="flowChartPreparation">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indent="-342900" algn="ctr">
              <a:defRPr/>
            </a:pPr>
            <a:r>
              <a:rPr lang="ar-SA" dirty="0">
                <a:solidFill>
                  <a:schemeClr val="tx1"/>
                </a:solidFill>
                <a:latin typeface="Tahoma" pitchFamily="34" charset="0"/>
              </a:rPr>
              <a:t>تقديم المثير العقابي</a:t>
            </a:r>
            <a:endParaRPr lang="ar-JO" dirty="0">
              <a:solidFill>
                <a:schemeClr val="tx1"/>
              </a:solidFill>
              <a:latin typeface="Tahoma" pitchFamily="34" charset="0"/>
            </a:endParaRPr>
          </a:p>
        </p:txBody>
      </p:sp>
      <p:sp>
        <p:nvSpPr>
          <p:cNvPr id="9" name="Flowchart: Preparation 8"/>
          <p:cNvSpPr/>
          <p:nvPr/>
        </p:nvSpPr>
        <p:spPr>
          <a:xfrm>
            <a:off x="981308" y="5093224"/>
            <a:ext cx="2428856" cy="1476744"/>
          </a:xfrm>
          <a:prstGeom prst="flowChartPreparation">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342900" indent="-342900" algn="ctr">
              <a:defRPr/>
            </a:pPr>
            <a:r>
              <a:rPr lang="ar-JO" dirty="0">
                <a:solidFill>
                  <a:schemeClr val="tx1"/>
                </a:solidFill>
                <a:latin typeface="Tahoma" pitchFamily="34" charset="0"/>
              </a:rPr>
              <a:t>قياس السلوك</a:t>
            </a:r>
          </a:p>
        </p:txBody>
      </p:sp>
      <p:sp>
        <p:nvSpPr>
          <p:cNvPr id="10" name="Flowchart: Preparation 9"/>
          <p:cNvSpPr/>
          <p:nvPr/>
        </p:nvSpPr>
        <p:spPr>
          <a:xfrm>
            <a:off x="693276" y="3645024"/>
            <a:ext cx="7524328" cy="1152128"/>
          </a:xfrm>
          <a:prstGeom prst="flowChartPreparation">
            <a:avLst/>
          </a:prstGeom>
          <a:solidFill>
            <a:schemeClr val="accent3">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JO" dirty="0">
                <a:solidFill>
                  <a:schemeClr val="tx1"/>
                </a:solidFill>
                <a:latin typeface="Tahoma" pitchFamily="34" charset="0"/>
              </a:rPr>
              <a:t>حديث الطالب مع زميله اثناء الشرح</a:t>
            </a:r>
            <a:endParaRPr lang="ar-JO"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ircle(in)">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ircle(in)">
                                      <p:cBhvr>
                                        <p:cTn id="22" dur="20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circle(in)">
                                      <p:cBhvr>
                                        <p:cTn id="27" dur="20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ntr" presetSubtype="16"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circle(in)">
                                      <p:cBhvr>
                                        <p:cTn id="32" dur="20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circle(in)">
                                      <p:cBhvr>
                                        <p:cTn id="3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4"/>
          <p:cNvSpPr txBox="1">
            <a:spLocks noChangeArrowheads="1"/>
          </p:cNvSpPr>
          <p:nvPr/>
        </p:nvSpPr>
        <p:spPr bwMode="auto">
          <a:xfrm>
            <a:off x="0" y="2276872"/>
            <a:ext cx="9144000" cy="2677656"/>
          </a:xfrm>
          <a:prstGeom prst="rect">
            <a:avLst/>
          </a:prstGeom>
          <a:noFill/>
          <a:ln w="9525">
            <a:noFill/>
            <a:miter lim="800000"/>
            <a:headEnd/>
            <a:tailEnd/>
          </a:ln>
        </p:spPr>
        <p:txBody>
          <a:bodyPr>
            <a:spAutoFit/>
          </a:bodyPr>
          <a:lstStyle/>
          <a:p>
            <a:pPr marL="800100" lvl="1" indent="-342900">
              <a:buFont typeface="Arial" pitchFamily="34" charset="0"/>
              <a:buChar char="•"/>
              <a:defRPr/>
            </a:pPr>
            <a:r>
              <a:rPr lang="ar-SA" sz="2800" dirty="0">
                <a:latin typeface="Sakkal Majalla" pitchFamily="2" charset="-78"/>
                <a:cs typeface="Sakkal Majalla" pitchFamily="2" charset="-78"/>
              </a:rPr>
              <a:t>أن يطبق العقاب فور وقوع السلوك غير المرغوب فيه </a:t>
            </a:r>
          </a:p>
          <a:p>
            <a:pPr marL="800100" lvl="1" indent="-342900">
              <a:buFont typeface="Arial" pitchFamily="34" charset="0"/>
              <a:buChar char="•"/>
              <a:defRPr/>
            </a:pPr>
            <a:r>
              <a:rPr lang="ar-SA" sz="2800" dirty="0">
                <a:latin typeface="Sakkal Majalla" pitchFamily="2" charset="-78"/>
                <a:cs typeface="Sakkal Majalla" pitchFamily="2" charset="-78"/>
              </a:rPr>
              <a:t>على الشخص الذي يعاقب أن يكون هادئاً </a:t>
            </a:r>
          </a:p>
          <a:p>
            <a:pPr marL="800100" lvl="1" indent="-342900">
              <a:buFont typeface="Arial" pitchFamily="34" charset="0"/>
              <a:buChar char="•"/>
              <a:defRPr/>
            </a:pPr>
            <a:r>
              <a:rPr lang="ar-SA" sz="2800" dirty="0">
                <a:latin typeface="Sakkal Majalla" pitchFamily="2" charset="-78"/>
                <a:cs typeface="Sakkal Majalla" pitchFamily="2" charset="-78"/>
              </a:rPr>
              <a:t>أن يوضح للطالب السبب الذي أدى إلى إيقاع العقوبة عليه </a:t>
            </a:r>
          </a:p>
          <a:p>
            <a:pPr marL="800100" lvl="1" indent="-342900">
              <a:buFont typeface="Arial" pitchFamily="34" charset="0"/>
              <a:buChar char="•"/>
              <a:defRPr/>
            </a:pPr>
            <a:r>
              <a:rPr lang="ar-SA" sz="2800" dirty="0">
                <a:latin typeface="Sakkal Majalla" pitchFamily="2" charset="-78"/>
                <a:cs typeface="Sakkal Majalla" pitchFamily="2" charset="-78"/>
              </a:rPr>
              <a:t>الابتعاد عن العقاب الجماعي </a:t>
            </a:r>
          </a:p>
          <a:p>
            <a:pPr marL="800100" lvl="1" indent="-342900">
              <a:buFont typeface="Arial" pitchFamily="34" charset="0"/>
              <a:buChar char="•"/>
              <a:defRPr/>
            </a:pPr>
            <a:r>
              <a:rPr lang="ar-SA" sz="2800" dirty="0">
                <a:latin typeface="Sakkal Majalla" pitchFamily="2" charset="-78"/>
                <a:cs typeface="Sakkal Majalla" pitchFamily="2" charset="-78"/>
              </a:rPr>
              <a:t>يجب أن لا يتصف الشخص المعاقب بالعقاب فقط . بل عليه أن يعزز الموقف عندما يحتاج ذلك . </a:t>
            </a:r>
          </a:p>
        </p:txBody>
      </p:sp>
      <p:sp>
        <p:nvSpPr>
          <p:cNvPr id="2" name="Title 1">
            <a:extLst>
              <a:ext uri="{FF2B5EF4-FFF2-40B4-BE49-F238E27FC236}">
                <a16:creationId xmlns:a16="http://schemas.microsoft.com/office/drawing/2014/main" xmlns="" id="{3F7A4F4F-4AE9-4AF1-9324-4124B9054102}"/>
              </a:ext>
            </a:extLst>
          </p:cNvPr>
          <p:cNvSpPr>
            <a:spLocks noGrp="1"/>
          </p:cNvSpPr>
          <p:nvPr>
            <p:ph type="title"/>
          </p:nvPr>
        </p:nvSpPr>
        <p:spPr/>
        <p:txBody>
          <a:bodyPr>
            <a:normAutofit/>
          </a:bodyPr>
          <a:lstStyle/>
          <a:p>
            <a:pPr algn="r"/>
            <a:r>
              <a:rPr lang="ar-JO" dirty="0"/>
              <a:t>شروط تقديم المثير العقابي</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Effect transition="in" filter="fade">
                                      <p:cBhvr>
                                        <p:cTn id="7" dur="500"/>
                                        <p:tgtEl>
                                          <p:spTgt spid="143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4338">
                                            <p:txEl>
                                              <p:pRg st="0" end="0"/>
                                            </p:txEl>
                                          </p:spTgt>
                                        </p:tgtEl>
                                      </p:cBhvr>
                                    </p:animEffect>
                                    <p:set>
                                      <p:cBhvr>
                                        <p:cTn id="12" dur="1" fill="hold">
                                          <p:stCondLst>
                                            <p:cond delay="499"/>
                                          </p:stCondLst>
                                        </p:cTn>
                                        <p:tgtEl>
                                          <p:spTgt spid="14338">
                                            <p:txEl>
                                              <p:pRg st="0" end="0"/>
                                            </p:txEl>
                                          </p:spTgt>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14338">
                                            <p:txEl>
                                              <p:pRg st="1" end="1"/>
                                            </p:txEl>
                                          </p:spTgt>
                                        </p:tgtEl>
                                        <p:attrNameLst>
                                          <p:attrName>style.visibility</p:attrName>
                                        </p:attrNameLst>
                                      </p:cBhvr>
                                      <p:to>
                                        <p:strVal val="visible"/>
                                      </p:to>
                                    </p:set>
                                    <p:animEffect transition="in" filter="fade">
                                      <p:cBhvr>
                                        <p:cTn id="15" dur="500"/>
                                        <p:tgtEl>
                                          <p:spTgt spid="1433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14338">
                                            <p:txEl>
                                              <p:pRg st="1" end="1"/>
                                            </p:txEl>
                                          </p:spTgt>
                                        </p:tgtEl>
                                      </p:cBhvr>
                                    </p:animEffect>
                                    <p:set>
                                      <p:cBhvr>
                                        <p:cTn id="20" dur="1" fill="hold">
                                          <p:stCondLst>
                                            <p:cond delay="499"/>
                                          </p:stCondLst>
                                        </p:cTn>
                                        <p:tgtEl>
                                          <p:spTgt spid="14338">
                                            <p:txEl>
                                              <p:pRg st="1" end="1"/>
                                            </p:txEl>
                                          </p:spTgt>
                                        </p:tgtEl>
                                        <p:attrNameLst>
                                          <p:attrName>style.visibility</p:attrName>
                                        </p:attrNameLst>
                                      </p:cBhvr>
                                      <p:to>
                                        <p:strVal val="hidden"/>
                                      </p:to>
                                    </p:set>
                                  </p:childTnLst>
                                </p:cTn>
                              </p:par>
                              <p:par>
                                <p:cTn id="21" presetID="10" presetClass="entr" presetSubtype="0" fill="hold" nodeType="withEffect">
                                  <p:stCondLst>
                                    <p:cond delay="0"/>
                                  </p:stCondLst>
                                  <p:childTnLst>
                                    <p:set>
                                      <p:cBhvr>
                                        <p:cTn id="22" dur="1" fill="hold">
                                          <p:stCondLst>
                                            <p:cond delay="0"/>
                                          </p:stCondLst>
                                        </p:cTn>
                                        <p:tgtEl>
                                          <p:spTgt spid="14338">
                                            <p:txEl>
                                              <p:pRg st="2" end="2"/>
                                            </p:txEl>
                                          </p:spTgt>
                                        </p:tgtEl>
                                        <p:attrNameLst>
                                          <p:attrName>style.visibility</p:attrName>
                                        </p:attrNameLst>
                                      </p:cBhvr>
                                      <p:to>
                                        <p:strVal val="visible"/>
                                      </p:to>
                                    </p:set>
                                    <p:animEffect transition="in" filter="fade">
                                      <p:cBhvr>
                                        <p:cTn id="23" dur="500"/>
                                        <p:tgtEl>
                                          <p:spTgt spid="14338">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nodeType="clickEffect">
                                  <p:stCondLst>
                                    <p:cond delay="0"/>
                                  </p:stCondLst>
                                  <p:childTnLst>
                                    <p:animEffect transition="out" filter="fade">
                                      <p:cBhvr>
                                        <p:cTn id="27" dur="500"/>
                                        <p:tgtEl>
                                          <p:spTgt spid="14338">
                                            <p:txEl>
                                              <p:pRg st="2" end="2"/>
                                            </p:txEl>
                                          </p:spTgt>
                                        </p:tgtEl>
                                      </p:cBhvr>
                                    </p:animEffect>
                                    <p:set>
                                      <p:cBhvr>
                                        <p:cTn id="28" dur="1" fill="hold">
                                          <p:stCondLst>
                                            <p:cond delay="499"/>
                                          </p:stCondLst>
                                        </p:cTn>
                                        <p:tgtEl>
                                          <p:spTgt spid="14338">
                                            <p:txEl>
                                              <p:pRg st="2" end="2"/>
                                            </p:txEl>
                                          </p:spTgt>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14338">
                                            <p:txEl>
                                              <p:pRg st="3" end="3"/>
                                            </p:txEl>
                                          </p:spTgt>
                                        </p:tgtEl>
                                        <p:attrNameLst>
                                          <p:attrName>style.visibility</p:attrName>
                                        </p:attrNameLst>
                                      </p:cBhvr>
                                      <p:to>
                                        <p:strVal val="visible"/>
                                      </p:to>
                                    </p:set>
                                    <p:animEffect transition="in" filter="fade">
                                      <p:cBhvr>
                                        <p:cTn id="31" dur="500"/>
                                        <p:tgtEl>
                                          <p:spTgt spid="14338">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nodeType="clickEffect">
                                  <p:stCondLst>
                                    <p:cond delay="0"/>
                                  </p:stCondLst>
                                  <p:childTnLst>
                                    <p:animEffect transition="out" filter="fade">
                                      <p:cBhvr>
                                        <p:cTn id="35" dur="500"/>
                                        <p:tgtEl>
                                          <p:spTgt spid="14338">
                                            <p:txEl>
                                              <p:pRg st="3" end="3"/>
                                            </p:txEl>
                                          </p:spTgt>
                                        </p:tgtEl>
                                      </p:cBhvr>
                                    </p:animEffect>
                                    <p:set>
                                      <p:cBhvr>
                                        <p:cTn id="36" dur="1" fill="hold">
                                          <p:stCondLst>
                                            <p:cond delay="499"/>
                                          </p:stCondLst>
                                        </p:cTn>
                                        <p:tgtEl>
                                          <p:spTgt spid="14338">
                                            <p:txEl>
                                              <p:pRg st="3" end="3"/>
                                            </p:txEl>
                                          </p:spTgt>
                                        </p:tgtEl>
                                        <p:attrNameLst>
                                          <p:attrName>style.visibility</p:attrName>
                                        </p:attrNameLst>
                                      </p:cBhvr>
                                      <p:to>
                                        <p:strVal val="hidden"/>
                                      </p:to>
                                    </p:set>
                                  </p:childTnLst>
                                </p:cTn>
                              </p:par>
                              <p:par>
                                <p:cTn id="37" presetID="10" presetClass="entr" presetSubtype="0" fill="hold" nodeType="withEffect">
                                  <p:stCondLst>
                                    <p:cond delay="0"/>
                                  </p:stCondLst>
                                  <p:childTnLst>
                                    <p:set>
                                      <p:cBhvr>
                                        <p:cTn id="38" dur="1" fill="hold">
                                          <p:stCondLst>
                                            <p:cond delay="0"/>
                                          </p:stCondLst>
                                        </p:cTn>
                                        <p:tgtEl>
                                          <p:spTgt spid="14338">
                                            <p:txEl>
                                              <p:pRg st="4" end="4"/>
                                            </p:txEl>
                                          </p:spTgt>
                                        </p:tgtEl>
                                        <p:attrNameLst>
                                          <p:attrName>style.visibility</p:attrName>
                                        </p:attrNameLst>
                                      </p:cBhvr>
                                      <p:to>
                                        <p:strVal val="visible"/>
                                      </p:to>
                                    </p:set>
                                    <p:animEffect transition="in" filter="fade">
                                      <p:cBhvr>
                                        <p:cTn id="39" dur="500"/>
                                        <p:tgtEl>
                                          <p:spTgt spid="1433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4"/>
          <p:cNvSpPr txBox="1">
            <a:spLocks noChangeArrowheads="1"/>
          </p:cNvSpPr>
          <p:nvPr/>
        </p:nvSpPr>
        <p:spPr bwMode="auto">
          <a:xfrm>
            <a:off x="0" y="1847088"/>
            <a:ext cx="9144000" cy="3539430"/>
          </a:xfrm>
          <a:prstGeom prst="rect">
            <a:avLst/>
          </a:prstGeom>
          <a:noFill/>
          <a:ln w="9525">
            <a:noFill/>
            <a:miter lim="800000"/>
            <a:headEnd/>
            <a:tailEnd/>
          </a:ln>
        </p:spPr>
        <p:txBody>
          <a:bodyPr>
            <a:spAutoFit/>
          </a:bodyPr>
          <a:lstStyle/>
          <a:p>
            <a:pPr marL="800100" lvl="1" indent="-342900">
              <a:buFont typeface="Arial" pitchFamily="34" charset="0"/>
              <a:buChar char="•"/>
              <a:defRPr/>
            </a:pPr>
            <a:r>
              <a:rPr lang="ar-SA" sz="2800" dirty="0">
                <a:latin typeface="Sakkal Majalla" pitchFamily="2" charset="-78"/>
                <a:cs typeface="Sakkal Majalla" pitchFamily="2" charset="-78"/>
              </a:rPr>
              <a:t>استخدام العقاب بطريقة منظمة فالثبات في عقاب السلـــوك المشكل ضروري كلما حدث فلا ينبغي أن يقتصر العقاب لسلوك  ما على مواصفات معينة أو على وجود شخص معين أو زمن  معين . </a:t>
            </a:r>
          </a:p>
          <a:p>
            <a:pPr marL="800100" lvl="1" indent="-342900">
              <a:buFont typeface="Arial" pitchFamily="34" charset="0"/>
              <a:buChar char="•"/>
              <a:defRPr/>
            </a:pPr>
            <a:r>
              <a:rPr lang="ar-SA" sz="2800" dirty="0">
                <a:latin typeface="Sakkal Majalla" pitchFamily="2" charset="-78"/>
                <a:cs typeface="Sakkal Majalla" pitchFamily="2" charset="-78"/>
              </a:rPr>
              <a:t>أن يكون العقاب مساويا للسلوك المعاقب.</a:t>
            </a:r>
            <a:endParaRPr lang="ar-SA" sz="2800" b="1" dirty="0">
              <a:latin typeface="Sakkal Majalla" pitchFamily="2" charset="-78"/>
              <a:cs typeface="Sakkal Majalla" pitchFamily="2" charset="-78"/>
            </a:endParaRPr>
          </a:p>
          <a:p>
            <a:pPr marL="800100" lvl="1" indent="-342900">
              <a:buFont typeface="Arial" pitchFamily="34" charset="0"/>
              <a:buChar char="•"/>
              <a:defRPr/>
            </a:pPr>
            <a:r>
              <a:rPr lang="ar-SA" sz="2800" dirty="0">
                <a:latin typeface="Sakkal Majalla" pitchFamily="2" charset="-78"/>
                <a:cs typeface="Sakkal Majalla" pitchFamily="2" charset="-78"/>
              </a:rPr>
              <a:t>استخدم العقوبة عند الضرورة فقط . </a:t>
            </a:r>
          </a:p>
          <a:p>
            <a:pPr marL="800100" lvl="1" indent="-342900">
              <a:buFont typeface="Arial" pitchFamily="34" charset="0"/>
              <a:buChar char="•"/>
              <a:defRPr/>
            </a:pPr>
            <a:r>
              <a:rPr lang="ar-SA" sz="2800" dirty="0">
                <a:latin typeface="Sakkal Majalla" pitchFamily="2" charset="-78"/>
                <a:cs typeface="Sakkal Majalla" pitchFamily="2" charset="-78"/>
              </a:rPr>
              <a:t>العقاب يكون للسلوك وليس للشخص . </a:t>
            </a:r>
          </a:p>
          <a:p>
            <a:pPr marL="800100" lvl="1" indent="-342900">
              <a:buFont typeface="Arial" pitchFamily="34" charset="0"/>
              <a:buChar char="•"/>
              <a:defRPr/>
            </a:pPr>
            <a:r>
              <a:rPr lang="ar-SA" sz="2800" dirty="0">
                <a:latin typeface="Sakkal Majalla" pitchFamily="2" charset="-78"/>
                <a:cs typeface="Sakkal Majalla" pitchFamily="2" charset="-78"/>
              </a:rPr>
              <a:t>لا تقم بترضية الفرد المعاقب بعد أن عاقبته فاحذر تعزيز السلوك غير المرغوب فيه بعد أن عاقبته .  </a:t>
            </a:r>
            <a:endParaRPr lang="en-US" sz="2800" dirty="0">
              <a:latin typeface="Sakkal Majalla" pitchFamily="2" charset="-78"/>
              <a:cs typeface="Sakkal Majalla" pitchFamily="2" charset="-78"/>
            </a:endParaRPr>
          </a:p>
        </p:txBody>
      </p:sp>
      <p:sp>
        <p:nvSpPr>
          <p:cNvPr id="3" name="Title 1">
            <a:extLst>
              <a:ext uri="{FF2B5EF4-FFF2-40B4-BE49-F238E27FC236}">
                <a16:creationId xmlns:a16="http://schemas.microsoft.com/office/drawing/2014/main" xmlns="" id="{0BE9E5B4-C033-4E47-AB6D-91E2B4FA7E87}"/>
              </a:ext>
            </a:extLst>
          </p:cNvPr>
          <p:cNvSpPr txBox="1">
            <a:spLocks/>
          </p:cNvSpPr>
          <p:nvPr/>
        </p:nvSpPr>
        <p:spPr>
          <a:xfrm>
            <a:off x="457200" y="704088"/>
            <a:ext cx="8305800" cy="1143000"/>
          </a:xfrm>
          <a:prstGeom prst="rect">
            <a:avLst/>
          </a:prstGeom>
        </p:spPr>
        <p:txBody>
          <a:bodyPr>
            <a:normAutofit/>
          </a:bodyPr>
          <a:lstStyle>
            <a:lvl1pPr algn="l" rtl="1" eaLnBrk="1" latinLnBrk="0" hangingPunct="1">
              <a:spcBef>
                <a:spcPct val="0"/>
              </a:spcBef>
              <a:buNone/>
              <a:defRPr kumimoji="0" sz="5000" b="0" kern="1200">
                <a:ln>
                  <a:noFill/>
                </a:ln>
                <a:solidFill>
                  <a:schemeClr val="tx2"/>
                </a:solidFill>
                <a:effectLst/>
                <a:latin typeface="+mj-lt"/>
                <a:ea typeface="+mj-ea"/>
                <a:cs typeface="+mj-cs"/>
              </a:defRPr>
            </a:lvl1pPr>
          </a:lstStyle>
          <a:p>
            <a:pPr algn="r"/>
            <a:r>
              <a:rPr lang="ar-JO"/>
              <a:t>شروط تقديم المثير العقابي</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Effect transition="in" filter="fade">
                                      <p:cBhvr>
                                        <p:cTn id="7" dur="500"/>
                                        <p:tgtEl>
                                          <p:spTgt spid="143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500"/>
                                        <p:tgtEl>
                                          <p:spTgt spid="14338">
                                            <p:txEl>
                                              <p:pRg st="0" end="0"/>
                                            </p:txEl>
                                          </p:spTgt>
                                        </p:tgtEl>
                                      </p:cBhvr>
                                    </p:animEffect>
                                    <p:set>
                                      <p:cBhvr>
                                        <p:cTn id="12" dur="1" fill="hold">
                                          <p:stCondLst>
                                            <p:cond delay="499"/>
                                          </p:stCondLst>
                                        </p:cTn>
                                        <p:tgtEl>
                                          <p:spTgt spid="14338">
                                            <p:txEl>
                                              <p:pRg st="0" end="0"/>
                                            </p:txEl>
                                          </p:spTgt>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14338">
                                            <p:txEl>
                                              <p:pRg st="1" end="1"/>
                                            </p:txEl>
                                          </p:spTgt>
                                        </p:tgtEl>
                                        <p:attrNameLst>
                                          <p:attrName>style.visibility</p:attrName>
                                        </p:attrNameLst>
                                      </p:cBhvr>
                                      <p:to>
                                        <p:strVal val="visible"/>
                                      </p:to>
                                    </p:set>
                                    <p:animEffect transition="in" filter="fade">
                                      <p:cBhvr>
                                        <p:cTn id="15" dur="500"/>
                                        <p:tgtEl>
                                          <p:spTgt spid="14338">
                                            <p:txEl>
                                              <p:pRg st="1" end="1"/>
                                            </p:txEl>
                                          </p:spTgt>
                                        </p:tgtEl>
                                      </p:cBhvr>
                                    </p:animEffect>
                                  </p:childTnLst>
                                </p:cTn>
                              </p:par>
                              <p:par>
                                <p:cTn id="16" presetID="10" presetClass="exit" presetSubtype="0" fill="hold" nodeType="withEffect">
                                  <p:stCondLst>
                                    <p:cond delay="0"/>
                                  </p:stCondLst>
                                  <p:childTnLst>
                                    <p:animEffect transition="out" filter="fade">
                                      <p:cBhvr>
                                        <p:cTn id="17" dur="500"/>
                                        <p:tgtEl>
                                          <p:spTgt spid="14338">
                                            <p:txEl>
                                              <p:pRg st="1" end="1"/>
                                            </p:txEl>
                                          </p:spTgt>
                                        </p:tgtEl>
                                      </p:cBhvr>
                                    </p:animEffect>
                                    <p:set>
                                      <p:cBhvr>
                                        <p:cTn id="18" dur="1" fill="hold">
                                          <p:stCondLst>
                                            <p:cond delay="499"/>
                                          </p:stCondLst>
                                        </p:cTn>
                                        <p:tgtEl>
                                          <p:spTgt spid="14338">
                                            <p:txEl>
                                              <p:pRg st="1" end="1"/>
                                            </p:txEl>
                                          </p:spTgt>
                                        </p:tgtEl>
                                        <p:attrNameLst>
                                          <p:attrName>style.visibility</p:attrName>
                                        </p:attrNameLst>
                                      </p:cBhvr>
                                      <p:to>
                                        <p:strVal val="hidden"/>
                                      </p:to>
                                    </p:set>
                                  </p:childTnLst>
                                </p:cTn>
                              </p:par>
                              <p:par>
                                <p:cTn id="19" presetID="10" presetClass="entr" presetSubtype="0" fill="hold" nodeType="withEffect">
                                  <p:stCondLst>
                                    <p:cond delay="0"/>
                                  </p:stCondLst>
                                  <p:childTnLst>
                                    <p:set>
                                      <p:cBhvr>
                                        <p:cTn id="20" dur="1" fill="hold">
                                          <p:stCondLst>
                                            <p:cond delay="0"/>
                                          </p:stCondLst>
                                        </p:cTn>
                                        <p:tgtEl>
                                          <p:spTgt spid="14338">
                                            <p:txEl>
                                              <p:pRg st="2" end="2"/>
                                            </p:txEl>
                                          </p:spTgt>
                                        </p:tgtEl>
                                        <p:attrNameLst>
                                          <p:attrName>style.visibility</p:attrName>
                                        </p:attrNameLst>
                                      </p:cBhvr>
                                      <p:to>
                                        <p:strVal val="visible"/>
                                      </p:to>
                                    </p:set>
                                    <p:animEffect transition="in" filter="fade">
                                      <p:cBhvr>
                                        <p:cTn id="21" dur="500"/>
                                        <p:tgtEl>
                                          <p:spTgt spid="14338">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14338">
                                            <p:txEl>
                                              <p:pRg st="2" end="2"/>
                                            </p:txEl>
                                          </p:spTgt>
                                        </p:tgtEl>
                                      </p:cBhvr>
                                    </p:animEffect>
                                    <p:set>
                                      <p:cBhvr>
                                        <p:cTn id="26" dur="1" fill="hold">
                                          <p:stCondLst>
                                            <p:cond delay="499"/>
                                          </p:stCondLst>
                                        </p:cTn>
                                        <p:tgtEl>
                                          <p:spTgt spid="14338">
                                            <p:txEl>
                                              <p:pRg st="2" end="2"/>
                                            </p:txEl>
                                          </p:spTgt>
                                        </p:tgtEl>
                                        <p:attrNameLst>
                                          <p:attrName>style.visibility</p:attrName>
                                        </p:attrNameLst>
                                      </p:cBhvr>
                                      <p:to>
                                        <p:strVal val="hidden"/>
                                      </p:to>
                                    </p:set>
                                  </p:childTnLst>
                                </p:cTn>
                              </p:par>
                              <p:par>
                                <p:cTn id="27" presetID="10" presetClass="entr" presetSubtype="0" fill="hold" nodeType="withEffect">
                                  <p:stCondLst>
                                    <p:cond delay="0"/>
                                  </p:stCondLst>
                                  <p:childTnLst>
                                    <p:set>
                                      <p:cBhvr>
                                        <p:cTn id="28" dur="1" fill="hold">
                                          <p:stCondLst>
                                            <p:cond delay="0"/>
                                          </p:stCondLst>
                                        </p:cTn>
                                        <p:tgtEl>
                                          <p:spTgt spid="14338">
                                            <p:txEl>
                                              <p:pRg st="3" end="3"/>
                                            </p:txEl>
                                          </p:spTgt>
                                        </p:tgtEl>
                                        <p:attrNameLst>
                                          <p:attrName>style.visibility</p:attrName>
                                        </p:attrNameLst>
                                      </p:cBhvr>
                                      <p:to>
                                        <p:strVal val="visible"/>
                                      </p:to>
                                    </p:set>
                                    <p:animEffect transition="in" filter="fade">
                                      <p:cBhvr>
                                        <p:cTn id="29" dur="500"/>
                                        <p:tgtEl>
                                          <p:spTgt spid="14338">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2000"/>
                                        <p:tgtEl>
                                          <p:spTgt spid="14338">
                                            <p:txEl>
                                              <p:pRg st="3" end="3"/>
                                            </p:txEl>
                                          </p:spTgt>
                                        </p:tgtEl>
                                      </p:cBhvr>
                                    </p:animEffect>
                                    <p:set>
                                      <p:cBhvr>
                                        <p:cTn id="34" dur="1" fill="hold">
                                          <p:stCondLst>
                                            <p:cond delay="1999"/>
                                          </p:stCondLst>
                                        </p:cTn>
                                        <p:tgtEl>
                                          <p:spTgt spid="14338">
                                            <p:txEl>
                                              <p:pRg st="3" end="3"/>
                                            </p:txEl>
                                          </p:spTgt>
                                        </p:tgtEl>
                                        <p:attrNameLst>
                                          <p:attrName>style.visibility</p:attrName>
                                        </p:attrNameLst>
                                      </p:cBhvr>
                                      <p:to>
                                        <p:strVal val="hidden"/>
                                      </p:to>
                                    </p:set>
                                  </p:childTnLst>
                                </p:cTn>
                              </p:par>
                              <p:par>
                                <p:cTn id="35" presetID="10" presetClass="entr" presetSubtype="0" fill="hold" nodeType="withEffect">
                                  <p:stCondLst>
                                    <p:cond delay="0"/>
                                  </p:stCondLst>
                                  <p:childTnLst>
                                    <p:set>
                                      <p:cBhvr>
                                        <p:cTn id="36" dur="1" fill="hold">
                                          <p:stCondLst>
                                            <p:cond delay="0"/>
                                          </p:stCondLst>
                                        </p:cTn>
                                        <p:tgtEl>
                                          <p:spTgt spid="14338">
                                            <p:txEl>
                                              <p:pRg st="4" end="4"/>
                                            </p:txEl>
                                          </p:spTgt>
                                        </p:tgtEl>
                                        <p:attrNameLst>
                                          <p:attrName>style.visibility</p:attrName>
                                        </p:attrNameLst>
                                      </p:cBhvr>
                                      <p:to>
                                        <p:strVal val="visible"/>
                                      </p:to>
                                    </p:set>
                                    <p:animEffect transition="in" filter="fade">
                                      <p:cBhvr>
                                        <p:cTn id="37" dur="500"/>
                                        <p:tgtEl>
                                          <p:spTgt spid="1433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838784388"/>
              </p:ext>
            </p:extLst>
          </p:nvPr>
        </p:nvGraphicFramePr>
        <p:xfrm>
          <a:off x="683568" y="2132856"/>
          <a:ext cx="8329457" cy="4028440"/>
        </p:xfrm>
        <a:graphic>
          <a:graphicData uri="http://schemas.openxmlformats.org/drawingml/2006/table">
            <a:tbl>
              <a:tblPr rtl="1" firstRow="1" bandRow="1">
                <a:tableStyleId>{5C22544A-7EE6-4342-B048-85BDC9FD1C3A}</a:tableStyleId>
              </a:tblPr>
              <a:tblGrid>
                <a:gridCol w="2632715">
                  <a:extLst>
                    <a:ext uri="{9D8B030D-6E8A-4147-A177-3AD203B41FA5}">
                      <a16:colId xmlns:a16="http://schemas.microsoft.com/office/drawing/2014/main" xmlns="" val="20000"/>
                    </a:ext>
                  </a:extLst>
                </a:gridCol>
                <a:gridCol w="5696742">
                  <a:extLst>
                    <a:ext uri="{9D8B030D-6E8A-4147-A177-3AD203B41FA5}">
                      <a16:colId xmlns:a16="http://schemas.microsoft.com/office/drawing/2014/main" xmlns="" val="20001"/>
                    </a:ext>
                  </a:extLst>
                </a:gridCol>
              </a:tblGrid>
              <a:tr h="370840">
                <a:tc>
                  <a:txBody>
                    <a:bodyPr/>
                    <a:lstStyle/>
                    <a:p>
                      <a:pPr algn="ctr" rtl="1">
                        <a:spcAft>
                          <a:spcPts val="0"/>
                        </a:spcAft>
                      </a:pPr>
                      <a:r>
                        <a:rPr lang="ar-SA" sz="1800" b="1" dirty="0">
                          <a:latin typeface="Sakkal Majalla" panose="02000000000000000000" pitchFamily="2" charset="-78"/>
                          <a:ea typeface="Times New Roman"/>
                          <a:cs typeface="Sakkal Majalla" panose="02000000000000000000" pitchFamily="2" charset="-78"/>
                        </a:rPr>
                        <a:t>الاسلوب</a:t>
                      </a:r>
                      <a:endParaRPr lang="en-US" sz="1600" b="1" dirty="0">
                        <a:latin typeface="Sakkal Majalla" panose="02000000000000000000" pitchFamily="2" charset="-78"/>
                        <a:ea typeface="Times New Roman"/>
                        <a:cs typeface="Sakkal Majalla" panose="02000000000000000000" pitchFamily="2" charset="-78"/>
                      </a:endParaRPr>
                    </a:p>
                  </a:txBody>
                  <a:tcPr marL="68580" marR="68580" marT="0" marB="0" anchor="ctr"/>
                </a:tc>
                <a:tc>
                  <a:txBody>
                    <a:bodyPr/>
                    <a:lstStyle/>
                    <a:p>
                      <a:pPr algn="ctr" rtl="1">
                        <a:spcAft>
                          <a:spcPts val="0"/>
                        </a:spcAft>
                      </a:pPr>
                      <a:r>
                        <a:rPr lang="ar-SA" sz="1800" b="1" dirty="0">
                          <a:latin typeface="Sakkal Majalla" panose="02000000000000000000" pitchFamily="2" charset="-78"/>
                          <a:ea typeface="Times New Roman"/>
                          <a:cs typeface="Sakkal Majalla" panose="02000000000000000000" pitchFamily="2" charset="-78"/>
                        </a:rPr>
                        <a:t>التعريف</a:t>
                      </a:r>
                      <a:endParaRPr lang="en-US" sz="1600" b="1" dirty="0">
                        <a:latin typeface="Sakkal Majalla" panose="02000000000000000000" pitchFamily="2" charset="-78"/>
                        <a:ea typeface="Times New Roman"/>
                        <a:cs typeface="Sakkal Majalla" panose="02000000000000000000" pitchFamily="2" charset="-78"/>
                      </a:endParaRPr>
                    </a:p>
                  </a:txBody>
                  <a:tcPr marL="68580" marR="68580" marT="0" marB="0" anchor="ctr"/>
                </a:tc>
                <a:extLst>
                  <a:ext uri="{0D108BD9-81ED-4DB2-BD59-A6C34878D82A}">
                    <a16:rowId xmlns:a16="http://schemas.microsoft.com/office/drawing/2014/main" xmlns="" val="10000"/>
                  </a:ext>
                </a:extLst>
              </a:tr>
              <a:tr h="370840">
                <a:tc>
                  <a:txBody>
                    <a:bodyPr/>
                    <a:lstStyle/>
                    <a:p>
                      <a:pPr algn="ctr" rtl="1">
                        <a:spcAft>
                          <a:spcPts val="0"/>
                        </a:spcAft>
                      </a:pPr>
                      <a:r>
                        <a:rPr lang="ar-SA" sz="2400" b="1" dirty="0">
                          <a:latin typeface="Sakkal Majalla" panose="02000000000000000000" pitchFamily="2" charset="-78"/>
                          <a:ea typeface="Times New Roman"/>
                          <a:cs typeface="Sakkal Majalla" panose="02000000000000000000" pitchFamily="2" charset="-78"/>
                        </a:rPr>
                        <a:t>الإطفاء</a:t>
                      </a:r>
                      <a:endParaRPr lang="en-US" sz="1600" b="1" dirty="0">
                        <a:latin typeface="Sakkal Majalla" panose="02000000000000000000" pitchFamily="2" charset="-78"/>
                        <a:ea typeface="Times New Roman"/>
                        <a:cs typeface="Sakkal Majalla" panose="02000000000000000000" pitchFamily="2" charset="-78"/>
                      </a:endParaRPr>
                    </a:p>
                  </a:txBody>
                  <a:tcPr marL="68580" marR="68580" marT="0" marB="0" anchor="ctr"/>
                </a:tc>
                <a:tc>
                  <a:txBody>
                    <a:bodyPr/>
                    <a:lstStyle/>
                    <a:p>
                      <a:pPr marL="57150" algn="justLow" rtl="1">
                        <a:spcAft>
                          <a:spcPts val="0"/>
                        </a:spcAft>
                      </a:pPr>
                      <a:r>
                        <a:rPr lang="ar-SA" sz="1600" b="1" dirty="0">
                          <a:latin typeface="Sakkal Majalla" panose="02000000000000000000" pitchFamily="2" charset="-78"/>
                          <a:ea typeface="Times New Roman"/>
                          <a:cs typeface="Sakkal Majalla" panose="02000000000000000000" pitchFamily="2" charset="-78"/>
                        </a:rPr>
                        <a:t>هو  إجراء يعتمد على إيقاف التعزيز الذي كان يحظى به السلوك السابق أي عدم تقديم التعزيز بعد حدوث السلوك المشكل، حيث أن السلوك يكتسب قوته من عدد المرات التي يعزز بها ويضعف بسبب عدد المرات التي يعاقب بها  . </a:t>
                      </a:r>
                      <a:endParaRPr lang="en-US" sz="1600" b="1" dirty="0">
                        <a:latin typeface="Sakkal Majalla" panose="02000000000000000000" pitchFamily="2" charset="-78"/>
                        <a:ea typeface="Times New Roman"/>
                        <a:cs typeface="Sakkal Majalla" panose="02000000000000000000" pitchFamily="2" charset="-78"/>
                      </a:endParaRPr>
                    </a:p>
                  </a:txBody>
                  <a:tcPr marL="68580" marR="68580" marT="0" marB="0" anchor="ctr"/>
                </a:tc>
                <a:extLst>
                  <a:ext uri="{0D108BD9-81ED-4DB2-BD59-A6C34878D82A}">
                    <a16:rowId xmlns:a16="http://schemas.microsoft.com/office/drawing/2014/main" xmlns="" val="10001"/>
                  </a:ext>
                </a:extLst>
              </a:tr>
              <a:tr h="370840">
                <a:tc>
                  <a:txBody>
                    <a:bodyPr/>
                    <a:lstStyle/>
                    <a:p>
                      <a:pPr algn="ctr" rtl="1">
                        <a:spcAft>
                          <a:spcPts val="0"/>
                        </a:spcAft>
                      </a:pPr>
                      <a:r>
                        <a:rPr lang="ar-SA" sz="2000" b="1" dirty="0">
                          <a:latin typeface="Sakkal Majalla" panose="02000000000000000000" pitchFamily="2" charset="-78"/>
                          <a:ea typeface="Times New Roman"/>
                          <a:cs typeface="Sakkal Majalla" panose="02000000000000000000" pitchFamily="2" charset="-78"/>
                        </a:rPr>
                        <a:t>الإقصاء أو العزل</a:t>
                      </a:r>
                      <a:endParaRPr lang="en-US" sz="1600" b="1" dirty="0">
                        <a:latin typeface="Sakkal Majalla" panose="02000000000000000000" pitchFamily="2" charset="-78"/>
                        <a:ea typeface="Times New Roman"/>
                        <a:cs typeface="Sakkal Majalla" panose="02000000000000000000" pitchFamily="2" charset="-78"/>
                      </a:endParaRPr>
                    </a:p>
                  </a:txBody>
                  <a:tcPr marL="68580" marR="68580" marT="0" marB="0" anchor="ctr"/>
                </a:tc>
                <a:tc>
                  <a:txBody>
                    <a:bodyPr/>
                    <a:lstStyle/>
                    <a:p>
                      <a:pPr indent="457200" algn="justLow" rtl="1">
                        <a:spcAft>
                          <a:spcPts val="0"/>
                        </a:spcAft>
                      </a:pPr>
                      <a:r>
                        <a:rPr lang="ar-SA" sz="1600" b="1" dirty="0">
                          <a:latin typeface="Sakkal Majalla" panose="02000000000000000000" pitchFamily="2" charset="-78"/>
                          <a:ea typeface="Times New Roman"/>
                          <a:cs typeface="Sakkal Majalla" panose="02000000000000000000" pitchFamily="2" charset="-78"/>
                        </a:rPr>
                        <a:t>هو إجراء تقوم من خلاله بابعاد الطفل عن البيئة التي تعزز سلوكه الى مكان اخر لا يتلقى فيه تعزيز  وبنفس الوقت ان لا يتوفر له معززات بديله طوال فترة الاقصاء والا فانه سيتشجع لتكرار سلوكه عندما يريد ان يحصل على المعززات البديله. </a:t>
                      </a:r>
                      <a:endParaRPr lang="en-US" sz="1600" b="1" dirty="0">
                        <a:latin typeface="Sakkal Majalla" panose="02000000000000000000" pitchFamily="2" charset="-78"/>
                        <a:ea typeface="Times New Roman"/>
                        <a:cs typeface="Sakkal Majalla" panose="02000000000000000000" pitchFamily="2" charset="-78"/>
                      </a:endParaRPr>
                    </a:p>
                  </a:txBody>
                  <a:tcPr marL="68580" marR="68580" marT="0" marB="0" anchor="ctr"/>
                </a:tc>
                <a:extLst>
                  <a:ext uri="{0D108BD9-81ED-4DB2-BD59-A6C34878D82A}">
                    <a16:rowId xmlns:a16="http://schemas.microsoft.com/office/drawing/2014/main" xmlns="" val="10002"/>
                  </a:ext>
                </a:extLst>
              </a:tr>
              <a:tr h="370840">
                <a:tc>
                  <a:txBody>
                    <a:bodyPr/>
                    <a:lstStyle/>
                    <a:p>
                      <a:pPr marR="457200" algn="ctr" rtl="1">
                        <a:spcAft>
                          <a:spcPts val="0"/>
                        </a:spcAft>
                      </a:pPr>
                      <a:r>
                        <a:rPr lang="ar-SA" sz="1600" b="1" dirty="0">
                          <a:latin typeface="Sakkal Majalla" panose="02000000000000000000" pitchFamily="2" charset="-78"/>
                          <a:ea typeface="Times New Roman"/>
                          <a:cs typeface="Sakkal Majalla" panose="02000000000000000000" pitchFamily="2" charset="-78"/>
                        </a:rPr>
                        <a:t>تكلفة الاستجابة (الغرامة)</a:t>
                      </a:r>
                      <a:endParaRPr lang="en-US" sz="1600" b="1" dirty="0">
                        <a:latin typeface="Sakkal Majalla" panose="02000000000000000000" pitchFamily="2" charset="-78"/>
                        <a:ea typeface="Times New Roman"/>
                        <a:cs typeface="Sakkal Majalla" panose="02000000000000000000" pitchFamily="2" charset="-78"/>
                      </a:endParaRPr>
                    </a:p>
                  </a:txBody>
                  <a:tcPr marL="68580" marR="68580" marT="0" marB="0" anchor="ctr"/>
                </a:tc>
                <a:tc>
                  <a:txBody>
                    <a:bodyPr/>
                    <a:lstStyle/>
                    <a:p>
                      <a:pPr algn="justLow" rtl="1">
                        <a:spcAft>
                          <a:spcPts val="0"/>
                        </a:spcAft>
                      </a:pPr>
                      <a:r>
                        <a:rPr lang="ar-SA" sz="1600" b="1" dirty="0">
                          <a:latin typeface="Sakkal Majalla" panose="02000000000000000000" pitchFamily="2" charset="-78"/>
                          <a:ea typeface="Times New Roman"/>
                          <a:cs typeface="Sakkal Majalla" panose="02000000000000000000" pitchFamily="2" charset="-78"/>
                        </a:rPr>
                        <a:t>ويقصد بهذا الاجراء أنه عند قيام الطفل بسلوك غير مقبول فعليه ان يتكلف شيئاً ما وهذا الشيء هو فقدان كمية من المعززات التي في حوزته، </a:t>
                      </a:r>
                      <a:endParaRPr lang="en-US" sz="1600" b="1" dirty="0">
                        <a:latin typeface="Sakkal Majalla" panose="02000000000000000000" pitchFamily="2" charset="-78"/>
                        <a:ea typeface="Times New Roman"/>
                        <a:cs typeface="Sakkal Majalla" panose="02000000000000000000" pitchFamily="2" charset="-78"/>
                      </a:endParaRPr>
                    </a:p>
                  </a:txBody>
                  <a:tcPr marL="68580" marR="68580" marT="0" marB="0" anchor="ctr"/>
                </a:tc>
                <a:extLst>
                  <a:ext uri="{0D108BD9-81ED-4DB2-BD59-A6C34878D82A}">
                    <a16:rowId xmlns:a16="http://schemas.microsoft.com/office/drawing/2014/main" xmlns="" val="10003"/>
                  </a:ext>
                </a:extLst>
              </a:tr>
              <a:tr h="370840">
                <a:tc>
                  <a:txBody>
                    <a:bodyPr/>
                    <a:lstStyle/>
                    <a:p>
                      <a:pPr algn="ctr" rtl="1">
                        <a:spcAft>
                          <a:spcPts val="0"/>
                        </a:spcAft>
                      </a:pPr>
                      <a:r>
                        <a:rPr lang="ar-SA" sz="2000" b="1" dirty="0">
                          <a:latin typeface="Sakkal Majalla" panose="02000000000000000000" pitchFamily="2" charset="-78"/>
                          <a:ea typeface="Times New Roman"/>
                          <a:cs typeface="Sakkal Majalla" panose="02000000000000000000" pitchFamily="2" charset="-78"/>
                        </a:rPr>
                        <a:t>الممارسة السلبية</a:t>
                      </a:r>
                      <a:endParaRPr lang="en-US" sz="1600" b="1" dirty="0">
                        <a:latin typeface="Sakkal Majalla" panose="02000000000000000000" pitchFamily="2" charset="-78"/>
                        <a:ea typeface="Times New Roman"/>
                        <a:cs typeface="Sakkal Majalla" panose="02000000000000000000" pitchFamily="2" charset="-78"/>
                      </a:endParaRPr>
                    </a:p>
                  </a:txBody>
                  <a:tcPr marL="68580" marR="68580" marT="0" marB="0" anchor="ctr"/>
                </a:tc>
                <a:tc>
                  <a:txBody>
                    <a:bodyPr/>
                    <a:lstStyle/>
                    <a:p>
                      <a:pPr marL="228600" algn="justLow" rtl="1">
                        <a:spcAft>
                          <a:spcPts val="0"/>
                        </a:spcAft>
                      </a:pPr>
                      <a:r>
                        <a:rPr lang="ar-SA" sz="1600" b="1" dirty="0">
                          <a:latin typeface="Sakkal Majalla" panose="02000000000000000000" pitchFamily="2" charset="-78"/>
                          <a:ea typeface="Times New Roman"/>
                          <a:cs typeface="Sakkal Majalla" panose="02000000000000000000" pitchFamily="2" charset="-78"/>
                        </a:rPr>
                        <a:t>تعتمد هذه الطريقة على إجبار الطفل على تكرار السلوك المستهدف غير المقبول عدة مرات ولفترة زمنية محددة حتى يصبح هذا السلوك مكروهاً له. </a:t>
                      </a:r>
                      <a:endParaRPr lang="en-US" sz="1600" b="1" dirty="0">
                        <a:latin typeface="Sakkal Majalla" panose="02000000000000000000" pitchFamily="2" charset="-78"/>
                        <a:ea typeface="Times New Roman"/>
                        <a:cs typeface="Sakkal Majalla" panose="02000000000000000000" pitchFamily="2" charset="-78"/>
                      </a:endParaRPr>
                    </a:p>
                  </a:txBody>
                  <a:tcPr marL="68580" marR="68580" marT="0" marB="0" anchor="ctr"/>
                </a:tc>
                <a:extLst>
                  <a:ext uri="{0D108BD9-81ED-4DB2-BD59-A6C34878D82A}">
                    <a16:rowId xmlns:a16="http://schemas.microsoft.com/office/drawing/2014/main" xmlns="" val="10004"/>
                  </a:ext>
                </a:extLst>
              </a:tr>
              <a:tr h="370840">
                <a:tc>
                  <a:txBody>
                    <a:bodyPr/>
                    <a:lstStyle/>
                    <a:p>
                      <a:pPr marR="457200" algn="ctr" rtl="1">
                        <a:spcAft>
                          <a:spcPts val="0"/>
                        </a:spcAft>
                      </a:pPr>
                      <a:r>
                        <a:rPr lang="ar-SA" sz="2000" b="1" dirty="0">
                          <a:latin typeface="Sakkal Majalla" panose="02000000000000000000" pitchFamily="2" charset="-78"/>
                          <a:ea typeface="Times New Roman"/>
                          <a:cs typeface="Sakkal Majalla" panose="02000000000000000000" pitchFamily="2" charset="-78"/>
                        </a:rPr>
                        <a:t>التصحيــح الــزائـــد</a:t>
                      </a:r>
                      <a:endParaRPr lang="en-US" sz="1600" b="1" dirty="0">
                        <a:latin typeface="Sakkal Majalla" panose="02000000000000000000" pitchFamily="2" charset="-78"/>
                        <a:ea typeface="Times New Roman"/>
                        <a:cs typeface="Sakkal Majalla" panose="02000000000000000000" pitchFamily="2" charset="-78"/>
                      </a:endParaRPr>
                    </a:p>
                  </a:txBody>
                  <a:tcPr marL="68580" marR="68580" marT="0" marB="0" anchor="ctr"/>
                </a:tc>
                <a:tc>
                  <a:txBody>
                    <a:bodyPr/>
                    <a:lstStyle/>
                    <a:p>
                      <a:pPr indent="457200" algn="justLow" rtl="1">
                        <a:spcAft>
                          <a:spcPts val="0"/>
                        </a:spcAft>
                      </a:pPr>
                      <a:r>
                        <a:rPr lang="ar-SA" sz="1600" b="1" dirty="0">
                          <a:latin typeface="Sakkal Majalla" panose="02000000000000000000" pitchFamily="2" charset="-78"/>
                          <a:ea typeface="Times New Roman"/>
                          <a:cs typeface="Sakkal Majalla" panose="02000000000000000000" pitchFamily="2" charset="-78"/>
                        </a:rPr>
                        <a:t>إجراء يتعلق مباشرة بالسلوك  المراد الإقلال منه، حيث يطلب من الطفل أن يقوم بأعمال تتطلب الوقت والجهد بهدف تصحيح الحالة التي نجمت عن سلوكه غير المناسب بالإضافة إلى أعمال أخرى أكثر من المطلوب لتصحيح سلوكه . </a:t>
                      </a:r>
                      <a:endParaRPr lang="en-US" sz="1600" b="1" dirty="0">
                        <a:latin typeface="Sakkal Majalla" panose="02000000000000000000" pitchFamily="2" charset="-78"/>
                        <a:ea typeface="Times New Roman"/>
                        <a:cs typeface="Sakkal Majalla" panose="02000000000000000000" pitchFamily="2" charset="-78"/>
                      </a:endParaRPr>
                    </a:p>
                  </a:txBody>
                  <a:tcPr marL="68580" marR="68580" marT="0" marB="0" anchor="ctr"/>
                </a:tc>
                <a:extLst>
                  <a:ext uri="{0D108BD9-81ED-4DB2-BD59-A6C34878D82A}">
                    <a16:rowId xmlns:a16="http://schemas.microsoft.com/office/drawing/2014/main" xmlns="" val="10005"/>
                  </a:ext>
                </a:extLst>
              </a:tr>
              <a:tr h="370840">
                <a:tc>
                  <a:txBody>
                    <a:bodyPr/>
                    <a:lstStyle/>
                    <a:p>
                      <a:pPr marR="457200" algn="ctr" rtl="1">
                        <a:spcAft>
                          <a:spcPts val="0"/>
                        </a:spcAft>
                      </a:pPr>
                      <a:r>
                        <a:rPr lang="ar-SA" sz="2000" b="1" dirty="0">
                          <a:latin typeface="Sakkal Majalla" panose="02000000000000000000" pitchFamily="2" charset="-78"/>
                          <a:ea typeface="Times New Roman"/>
                          <a:cs typeface="Sakkal Majalla" panose="02000000000000000000" pitchFamily="2" charset="-78"/>
                        </a:rPr>
                        <a:t>الاشباع</a:t>
                      </a:r>
                      <a:endParaRPr lang="en-US" sz="1600" b="1" dirty="0">
                        <a:latin typeface="Sakkal Majalla" panose="02000000000000000000" pitchFamily="2" charset="-78"/>
                        <a:ea typeface="Times New Roman"/>
                        <a:cs typeface="Sakkal Majalla" panose="02000000000000000000" pitchFamily="2" charset="-78"/>
                      </a:endParaRPr>
                    </a:p>
                  </a:txBody>
                  <a:tcPr marL="68580" marR="68580" marT="0" marB="0" anchor="ctr"/>
                </a:tc>
                <a:tc>
                  <a:txBody>
                    <a:bodyPr/>
                    <a:lstStyle/>
                    <a:p>
                      <a:pPr marL="96520" indent="360680" algn="justLow" rtl="1">
                        <a:spcAft>
                          <a:spcPts val="0"/>
                        </a:spcAft>
                      </a:pPr>
                      <a:r>
                        <a:rPr lang="ar-SA" sz="1600" b="1" dirty="0">
                          <a:latin typeface="Sakkal Majalla" panose="02000000000000000000" pitchFamily="2" charset="-78"/>
                          <a:ea typeface="Times New Roman"/>
                          <a:cs typeface="Sakkal Majalla" panose="02000000000000000000" pitchFamily="2" charset="-78"/>
                        </a:rPr>
                        <a:t>هو اجراء يقوم على إعطاء الطفل كمية كبيرة من المعزز نفسه فترة زمنية قصيرة يؤدي إلى فقدان المعزز لقيمته، </a:t>
                      </a:r>
                      <a:endParaRPr lang="en-US" sz="1600" b="1" dirty="0">
                        <a:latin typeface="Sakkal Majalla" panose="02000000000000000000" pitchFamily="2" charset="-78"/>
                        <a:ea typeface="Times New Roman"/>
                        <a:cs typeface="Sakkal Majalla" panose="02000000000000000000" pitchFamily="2" charset="-78"/>
                      </a:endParaRPr>
                    </a:p>
                  </a:txBody>
                  <a:tcPr marL="68580" marR="68580" marT="0" marB="0" anchor="ctr"/>
                </a:tc>
                <a:extLst>
                  <a:ext uri="{0D108BD9-81ED-4DB2-BD59-A6C34878D82A}">
                    <a16:rowId xmlns:a16="http://schemas.microsoft.com/office/drawing/2014/main" xmlns="" val="10006"/>
                  </a:ext>
                </a:extLst>
              </a:tr>
            </a:tbl>
          </a:graphicData>
        </a:graphic>
      </p:graphicFrame>
      <p:sp>
        <p:nvSpPr>
          <p:cNvPr id="12289" name="Rectangle 1"/>
          <p:cNvSpPr>
            <a:spLocks noChangeArrowheads="1"/>
          </p:cNvSpPr>
          <p:nvPr/>
        </p:nvSpPr>
        <p:spPr bwMode="auto">
          <a:xfrm>
            <a:off x="0" y="338554"/>
            <a:ext cx="9144000" cy="1384995"/>
          </a:xfrm>
          <a:prstGeom prst="rect">
            <a:avLst/>
          </a:prstGeom>
          <a:solidFill>
            <a:schemeClr val="accent4">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87313" marR="0" lvl="2" algn="just" defTabSz="914400" rtl="1" eaLnBrk="1" fontAlgn="base" latinLnBrk="0" hangingPunct="1">
              <a:lnSpc>
                <a:spcPct val="100000"/>
              </a:lnSpc>
              <a:spcBef>
                <a:spcPct val="0"/>
              </a:spcBef>
              <a:spcAft>
                <a:spcPct val="0"/>
              </a:spcAft>
              <a:buClrTx/>
              <a:buSzTx/>
              <a:tabLst/>
            </a:pPr>
            <a:r>
              <a:rPr kumimoji="0" lang="ar-JO" sz="2800" b="1"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نشاط: تدارس مع مجموعتك </a:t>
            </a:r>
            <a:r>
              <a:rPr kumimoji="0" lang="ar-SA" sz="2800" b="1"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القصاصات الورقية </a:t>
            </a:r>
            <a:r>
              <a:rPr kumimoji="0" lang="ar-JO" sz="2800" b="1"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حيث </a:t>
            </a:r>
            <a:r>
              <a:rPr kumimoji="0" lang="ar-SA" sz="2800" b="1"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تتضمن في كل منها تعريفا وقصاصات اخرى تتضمن اسلوبا عقابيا، المطلوب كمجموعات تدارسوا التعريفات وعلى ورقة اللوح القلاب قم بالصاق كل اسلوب ازاء التعريف الذي يمثله</a:t>
            </a:r>
            <a:endParaRPr kumimoji="0" lang="ar-SA" sz="3600" b="0" i="0" u="none" strike="noStrike" cap="none" normalizeH="0" baseline="0" dirty="0">
              <a:ln>
                <a:noFill/>
              </a:ln>
              <a:solidFill>
                <a:schemeClr val="tx1"/>
              </a:solidFill>
              <a:effectLst/>
              <a:latin typeface="Sakkal Majalla" panose="02000000000000000000" pitchFamily="2" charset="-78"/>
              <a:cs typeface="Sakkal Majalla" panose="02000000000000000000" pitchFamily="2" charset="-78"/>
            </a:endParaRPr>
          </a:p>
        </p:txBody>
      </p:sp>
      <p:sp>
        <p:nvSpPr>
          <p:cNvPr id="4" name="Rounded Rectangle 3"/>
          <p:cNvSpPr/>
          <p:nvPr/>
        </p:nvSpPr>
        <p:spPr>
          <a:xfrm>
            <a:off x="6387008" y="2168860"/>
            <a:ext cx="2640825" cy="3956432"/>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JO" dirty="0">
              <a:latin typeface="Sakkal Majalla" panose="02000000000000000000" pitchFamily="2" charset="-78"/>
              <a:cs typeface="Sakkal Majalla" panose="020000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p:stCondLst>
                                    <p:cond delay="0"/>
                                  </p:stCondLst>
                                  <p:childTnLst>
                                    <p:animEffect transition="out" filter="box(in)">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4"/>
          <p:cNvSpPr txBox="1">
            <a:spLocks noChangeArrowheads="1"/>
          </p:cNvSpPr>
          <p:nvPr/>
        </p:nvSpPr>
        <p:spPr bwMode="auto">
          <a:xfrm>
            <a:off x="179512" y="2420888"/>
            <a:ext cx="8856984" cy="2862322"/>
          </a:xfrm>
          <a:prstGeom prst="rect">
            <a:avLst/>
          </a:prstGeom>
          <a:noFill/>
          <a:ln w="9525">
            <a:noFill/>
            <a:miter lim="800000"/>
            <a:headEnd/>
            <a:tailEnd/>
          </a:ln>
        </p:spPr>
        <p:txBody>
          <a:bodyPr wrap="square">
            <a:spAutoFit/>
          </a:bodyPr>
          <a:lstStyle/>
          <a:p>
            <a:pPr algn="just">
              <a:defRPr/>
            </a:pPr>
            <a:r>
              <a:rPr lang="ar-SA" sz="3600" dirty="0">
                <a:latin typeface="Sakkal Majalla" pitchFamily="2" charset="-78"/>
                <a:cs typeface="Sakkal Majalla" pitchFamily="2" charset="-78"/>
              </a:rPr>
              <a:t>إجراء عقابي يكون بإبعاد مصادر التعزيز فترة زمنية محددة وذلك مباشرة بعد حدوث السلوك ومثال ذلك : سلوك الطفل  المشاغب داخل الصف يتكرر بسبب ضحك وإعجاب زملائه ( تعزيز ) وفي العزل تقوم بإبعاد مصادر التعزيز عن الطفل وذلك بعدم السماح له بمشاركة الأطفال اللعب بإجلاسه على كرسي مخصص للعزل</a:t>
            </a:r>
            <a:r>
              <a:rPr lang="en-US" sz="3600" dirty="0">
                <a:latin typeface="Sakkal Majalla" pitchFamily="2" charset="-78"/>
                <a:cs typeface="Sakkal Majalla" pitchFamily="2" charset="-78"/>
              </a:rPr>
              <a:t> </a:t>
            </a:r>
          </a:p>
        </p:txBody>
      </p:sp>
      <p:sp>
        <p:nvSpPr>
          <p:cNvPr id="3" name="Oval 2"/>
          <p:cNvSpPr/>
          <p:nvPr/>
        </p:nvSpPr>
        <p:spPr>
          <a:xfrm>
            <a:off x="7614187" y="764704"/>
            <a:ext cx="1403648" cy="1412776"/>
          </a:xfrm>
          <a:prstGeom prst="ellipse">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defRPr/>
            </a:pPr>
            <a:r>
              <a:rPr lang="ar-JO" sz="3600" b="1" dirty="0">
                <a:solidFill>
                  <a:schemeClr val="tx1"/>
                </a:solidFill>
              </a:rPr>
              <a:t>العزل</a:t>
            </a:r>
            <a:endParaRPr lang="en-US" sz="3600" b="1" dirty="0">
              <a:solidFill>
                <a:schemeClr val="tx1"/>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179512" y="2564904"/>
            <a:ext cx="8784976" cy="2308324"/>
          </a:xfrm>
          <a:prstGeom prst="rect">
            <a:avLst/>
          </a:prstGeom>
          <a:noFill/>
          <a:ln w="9525">
            <a:noFill/>
            <a:miter lim="800000"/>
            <a:headEnd/>
            <a:tailEnd/>
          </a:ln>
        </p:spPr>
        <p:txBody>
          <a:bodyPr wrap="square">
            <a:spAutoFit/>
          </a:bodyPr>
          <a:lstStyle/>
          <a:p>
            <a:pPr algn="just">
              <a:defRPr/>
            </a:pPr>
            <a:r>
              <a:rPr lang="ar-SA" sz="3600" dirty="0">
                <a:latin typeface="Sakkal Majalla" pitchFamily="2" charset="-78"/>
                <a:cs typeface="Sakkal Majalla" pitchFamily="2" charset="-78"/>
              </a:rPr>
              <a:t> </a:t>
            </a:r>
            <a:r>
              <a:rPr lang="ar-JO" sz="3600" dirty="0">
                <a:latin typeface="Sakkal Majalla" pitchFamily="2" charset="-78"/>
                <a:cs typeface="Sakkal Majalla" pitchFamily="2" charset="-78"/>
              </a:rPr>
              <a:t>ا</a:t>
            </a:r>
            <a:r>
              <a:rPr lang="ar-SA" sz="3600" dirty="0">
                <a:latin typeface="Sakkal Majalla" pitchFamily="2" charset="-78"/>
                <a:cs typeface="Sakkal Majalla" pitchFamily="2" charset="-78"/>
              </a:rPr>
              <a:t>جراء يعتمد على إيقاف التعزيز الذي كان يحظى به السلوك السابق أي عدم تقديم التعزيز بعد حدوث السلوك، حيث أن السلوك يكتسب قوته من عدد المرات التي يعزز بها ويضعف بسبب عدد المرات التي يعاقب بها  . </a:t>
            </a:r>
          </a:p>
        </p:txBody>
      </p:sp>
      <p:sp>
        <p:nvSpPr>
          <p:cNvPr id="3" name="Oval 2"/>
          <p:cNvSpPr/>
          <p:nvPr/>
        </p:nvSpPr>
        <p:spPr>
          <a:xfrm>
            <a:off x="7560840" y="836712"/>
            <a:ext cx="1403648" cy="1412776"/>
          </a:xfrm>
          <a:prstGeom prst="ellipse">
            <a:avLst/>
          </a:prstGeom>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defRPr/>
            </a:pPr>
            <a:r>
              <a:rPr lang="ar-JO" sz="2800" b="1" dirty="0">
                <a:solidFill>
                  <a:schemeClr val="tx1"/>
                </a:solidFill>
              </a:rPr>
              <a:t>الاطفاء</a:t>
            </a:r>
            <a:endParaRPr lang="en-US" sz="2800" b="1" dirty="0">
              <a:solidFill>
                <a:schemeClr val="tx1"/>
              </a:solidFill>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179512" y="2420888"/>
            <a:ext cx="8784976" cy="2862322"/>
          </a:xfrm>
          <a:prstGeom prst="rect">
            <a:avLst/>
          </a:prstGeom>
          <a:noFill/>
          <a:ln w="9525">
            <a:noFill/>
            <a:miter lim="800000"/>
            <a:headEnd/>
            <a:tailEnd/>
          </a:ln>
        </p:spPr>
        <p:txBody>
          <a:bodyPr wrap="square">
            <a:spAutoFit/>
          </a:bodyPr>
          <a:lstStyle/>
          <a:p>
            <a:pPr marL="342900" indent="-342900" algn="just">
              <a:spcBef>
                <a:spcPct val="50000"/>
              </a:spcBef>
              <a:defRPr/>
            </a:pPr>
            <a:r>
              <a:rPr lang="ar-SA" sz="3600" b="1" u="sng" dirty="0">
                <a:latin typeface="Sakkal Majalla" pitchFamily="2" charset="-78"/>
                <a:cs typeface="Sakkal Majalla" pitchFamily="2" charset="-78"/>
              </a:rPr>
              <a:t>( الغرامة  )</a:t>
            </a:r>
            <a:r>
              <a:rPr lang="ar-SA" sz="3600" dirty="0">
                <a:latin typeface="Sakkal Majalla" pitchFamily="2" charset="-78"/>
                <a:cs typeface="Sakkal Majalla" pitchFamily="2" charset="-78"/>
              </a:rPr>
              <a:t> :- ويقصد بها أن تأدية الفرد لسلوك غير مقبول سيكلفه شيئاً ما وهذا الشيء هو فقدان كمية من المعززات التي في حوزته، ومثال ذلك مخالفة السائق في حال عدم توقفه عند الإشارة الحمراء أو عدم اصطحاب الطفل في نزهة لعدم أدائه واجباته المدرسية. </a:t>
            </a:r>
          </a:p>
        </p:txBody>
      </p:sp>
      <p:sp>
        <p:nvSpPr>
          <p:cNvPr id="3" name="Oval 2"/>
          <p:cNvSpPr/>
          <p:nvPr/>
        </p:nvSpPr>
        <p:spPr>
          <a:xfrm>
            <a:off x="7560840" y="764704"/>
            <a:ext cx="1403648" cy="1412776"/>
          </a:xfrm>
          <a:prstGeom prst="ellipse">
            <a:avLst/>
          </a:prstGeom>
          <a:solidFill>
            <a:schemeClr val="accent2">
              <a:lumMod val="60000"/>
              <a:lumOff val="4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defRPr/>
            </a:pPr>
            <a:r>
              <a:rPr lang="ar-JO" sz="2000" b="1" dirty="0">
                <a:solidFill>
                  <a:schemeClr val="tx1"/>
                </a:solidFill>
              </a:rPr>
              <a:t>تكلفة الاستجابة</a:t>
            </a:r>
            <a:endParaRPr lang="en-US" sz="2000" b="1" dirty="0">
              <a:solidFill>
                <a:schemeClr val="tx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الأساليب العلاجية</a:t>
            </a:r>
          </a:p>
        </p:txBody>
      </p:sp>
      <p:sp>
        <p:nvSpPr>
          <p:cNvPr id="3" name="Content Placeholder 2"/>
          <p:cNvSpPr>
            <a:spLocks noGrp="1"/>
          </p:cNvSpPr>
          <p:nvPr>
            <p:ph idx="1"/>
          </p:nvPr>
        </p:nvSpPr>
        <p:spPr/>
        <p:txBody>
          <a:bodyPr>
            <a:normAutofit fontScale="92500"/>
          </a:bodyPr>
          <a:lstStyle/>
          <a:p>
            <a:pPr marL="0" indent="0">
              <a:buNone/>
            </a:pPr>
            <a:r>
              <a:rPr lang="ar-JO" dirty="0"/>
              <a:t>يتم التعامل مع السلوك المستهدف من خلال زيادة السلوك إذا كان مرغوبا فيه أو التقليل منه إذا كان غير مرغوب فيه أو تشكيل السلوك في حالة عدم وجود السلوك المرغوب فيه أصلا.</a:t>
            </a:r>
            <a:endParaRPr lang="en-US" dirty="0"/>
          </a:p>
          <a:p>
            <a:pPr marL="0" indent="0">
              <a:buNone/>
            </a:pPr>
            <a:r>
              <a:rPr lang="ar-JO" dirty="0"/>
              <a:t>- أساليب تعديل السلوك وفق النظرية السلوكية: </a:t>
            </a:r>
            <a:endParaRPr lang="en-US" dirty="0"/>
          </a:p>
          <a:p>
            <a:r>
              <a:rPr lang="ar-JO" dirty="0"/>
              <a:t>اولا: اساليب عقابية وذلك من مثل:</a:t>
            </a:r>
            <a:endParaRPr lang="en-US" dirty="0"/>
          </a:p>
          <a:p>
            <a:pPr lvl="1"/>
            <a:r>
              <a:rPr lang="ar-JO" dirty="0"/>
              <a:t>الاطفاء، العزل، تكلفة الاستجابة، الممارسة السلبية، التصحيح الزائد، والاشباع.</a:t>
            </a:r>
            <a:endParaRPr lang="en-US" dirty="0"/>
          </a:p>
          <a:p>
            <a:r>
              <a:rPr lang="ar-JO" dirty="0"/>
              <a:t>ثانيا: اساليب للتخلص من السلوك غير المرغوب وذلك من مثل:</a:t>
            </a:r>
            <a:endParaRPr lang="en-US" dirty="0"/>
          </a:p>
          <a:p>
            <a:pPr lvl="1"/>
            <a:r>
              <a:rPr lang="ar-JO" dirty="0"/>
              <a:t>تغيير المثير،التعزيز التفاضلي،ضبط الذات، العقد السلوكي،والتعزيز الرمزي.</a:t>
            </a:r>
            <a:endParaRPr lang="en-US" dirty="0"/>
          </a:p>
          <a:p>
            <a:r>
              <a:rPr lang="ar-JO" dirty="0"/>
              <a:t>ثالثا: اساليب تعديل السلوك بتكوين سلوكات جديدة، وذلك من مثل:</a:t>
            </a:r>
            <a:endParaRPr lang="en-US" dirty="0"/>
          </a:p>
          <a:p>
            <a:pPr lvl="1"/>
            <a:r>
              <a:rPr lang="ar-JO" dirty="0"/>
              <a:t>النمذجة، الحث، تشكيل السلوك،التسلسل، التلاشي التدريجي</a:t>
            </a:r>
            <a:endParaRPr lang="en-US" dirty="0"/>
          </a:p>
          <a:p>
            <a:r>
              <a:rPr lang="ar-JO" dirty="0"/>
              <a:t>رابعا: اساليب تقوية السلوك وصيانته.</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4"/>
          <p:cNvSpPr txBox="1">
            <a:spLocks noChangeArrowheads="1"/>
          </p:cNvSpPr>
          <p:nvPr/>
        </p:nvSpPr>
        <p:spPr bwMode="auto">
          <a:xfrm>
            <a:off x="0" y="2204864"/>
            <a:ext cx="9144001" cy="1815882"/>
          </a:xfrm>
          <a:prstGeom prst="rect">
            <a:avLst/>
          </a:prstGeom>
          <a:noFill/>
          <a:ln w="9525">
            <a:noFill/>
            <a:miter lim="800000"/>
            <a:headEnd/>
            <a:tailEnd/>
          </a:ln>
        </p:spPr>
        <p:txBody>
          <a:bodyPr>
            <a:spAutoFit/>
          </a:bodyPr>
          <a:lstStyle/>
          <a:p>
            <a:pPr marL="342900" indent="-342900">
              <a:defRPr/>
            </a:pPr>
            <a:r>
              <a:rPr lang="ar-SA" sz="4000" b="1" u="sng" dirty="0">
                <a:latin typeface="Sakkal Majalla" pitchFamily="2" charset="-78"/>
                <a:cs typeface="Sakkal Majalla" pitchFamily="2" charset="-78"/>
              </a:rPr>
              <a:t>وهناك طريقتان لاستخدام تكلفة الاستجابة:- </a:t>
            </a:r>
            <a:endParaRPr lang="ar-SA" sz="4000" dirty="0">
              <a:latin typeface="Sakkal Majalla" pitchFamily="2" charset="-78"/>
              <a:cs typeface="Sakkal Majalla" pitchFamily="2" charset="-78"/>
            </a:endParaRPr>
          </a:p>
          <a:p>
            <a:pPr marL="800100" lvl="1" indent="-342900">
              <a:defRPr/>
            </a:pPr>
            <a:r>
              <a:rPr lang="ar-SA" sz="3600" b="1" dirty="0">
                <a:latin typeface="Sakkal Majalla" pitchFamily="2" charset="-78"/>
                <a:cs typeface="Sakkal Majalla" pitchFamily="2" charset="-78"/>
              </a:rPr>
              <a:t>اولا: </a:t>
            </a:r>
            <a:r>
              <a:rPr lang="ar-SA" sz="3600" dirty="0">
                <a:latin typeface="Sakkal Majalla" pitchFamily="2" charset="-78"/>
                <a:cs typeface="Sakkal Majalla" pitchFamily="2" charset="-78"/>
              </a:rPr>
              <a:t>يحصل الفرد على كمية من</a:t>
            </a:r>
            <a:r>
              <a:rPr lang="en-US" sz="3600" dirty="0">
                <a:latin typeface="Sakkal Majalla" pitchFamily="2" charset="-78"/>
                <a:cs typeface="Sakkal Majalla" pitchFamily="2" charset="-78"/>
              </a:rPr>
              <a:t> </a:t>
            </a:r>
            <a:r>
              <a:rPr lang="ar-SA" sz="3600" dirty="0">
                <a:latin typeface="Sakkal Majalla" pitchFamily="2" charset="-78"/>
                <a:cs typeface="Sakkal Majalla" pitchFamily="2" charset="-78"/>
              </a:rPr>
              <a:t>المعززات عند تأديته للسلوك المقبول ويفقد كمية منها عند قيامه بالسلوك غير المرغوب  . </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4"/>
          <p:cNvSpPr txBox="1">
            <a:spLocks noChangeArrowheads="1"/>
          </p:cNvSpPr>
          <p:nvPr/>
        </p:nvSpPr>
        <p:spPr bwMode="auto">
          <a:xfrm>
            <a:off x="0" y="1997839"/>
            <a:ext cx="9144000" cy="2862322"/>
          </a:xfrm>
          <a:prstGeom prst="rect">
            <a:avLst/>
          </a:prstGeom>
          <a:noFill/>
          <a:ln w="9525">
            <a:noFill/>
            <a:miter lim="800000"/>
            <a:headEnd/>
            <a:tailEnd/>
          </a:ln>
        </p:spPr>
        <p:txBody>
          <a:bodyPr>
            <a:spAutoFit/>
          </a:bodyPr>
          <a:lstStyle/>
          <a:p>
            <a:pPr lvl="1">
              <a:defRPr/>
            </a:pPr>
            <a:r>
              <a:rPr lang="ar-SA" sz="3600" b="1" dirty="0">
                <a:latin typeface="Sakkal Majalla" pitchFamily="2" charset="-78"/>
                <a:cs typeface="Sakkal Majalla" pitchFamily="2" charset="-78"/>
              </a:rPr>
              <a:t>ثانيا:</a:t>
            </a:r>
            <a:r>
              <a:rPr lang="ar-SA" sz="3600" dirty="0">
                <a:latin typeface="Sakkal Majalla" pitchFamily="2" charset="-78"/>
                <a:cs typeface="Sakkal Majalla" pitchFamily="2" charset="-78"/>
              </a:rPr>
              <a:t> يمنح الفرد كمية من المعززات المجانية عند البدء ببرنامج العلاج ويطلب منه أن يحافظ على أكبر قدر منها وذلك بالامتناع عن تأدية السلوكات غير المقبولة التي يراد تقليلها فإذا قام بسلوكات غير مقبولة يتم سحب كمية معينة من المعززات التي أعطيت له في البداية ، وعند تطبيق هذا الإجراء يجب مراعاة ما يلي :- </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4"/>
          <p:cNvSpPr txBox="1">
            <a:spLocks noChangeArrowheads="1"/>
          </p:cNvSpPr>
          <p:nvPr/>
        </p:nvSpPr>
        <p:spPr bwMode="auto">
          <a:xfrm>
            <a:off x="467544" y="1374775"/>
            <a:ext cx="8208912" cy="5078313"/>
          </a:xfrm>
          <a:prstGeom prst="rect">
            <a:avLst/>
          </a:prstGeom>
          <a:noFill/>
          <a:ln w="9525">
            <a:noFill/>
            <a:miter lim="800000"/>
            <a:headEnd/>
            <a:tailEnd/>
          </a:ln>
        </p:spPr>
        <p:txBody>
          <a:bodyPr wrap="square">
            <a:spAutoFit/>
          </a:bodyPr>
          <a:lstStyle/>
          <a:p>
            <a:pPr marL="177800" lvl="2" algn="just">
              <a:buFontTx/>
              <a:buChar char="•"/>
              <a:defRPr/>
            </a:pPr>
            <a:r>
              <a:rPr lang="ar-SA" sz="3600" dirty="0">
                <a:latin typeface="Sakkal Majalla" pitchFamily="2" charset="-78"/>
                <a:cs typeface="Sakkal Majalla" pitchFamily="2" charset="-78"/>
              </a:rPr>
              <a:t>حدد السلوكات التي تنوي التغريم عليها وانذر الأفراد مسبقاً بأنهم سيغرمون  بشيء محدد عند قيامهم بتلك السلوكات  . </a:t>
            </a:r>
            <a:endParaRPr lang="ar-JO" sz="3600" dirty="0">
              <a:latin typeface="Sakkal Majalla" pitchFamily="2" charset="-78"/>
              <a:cs typeface="Sakkal Majalla" pitchFamily="2" charset="-78"/>
            </a:endParaRPr>
          </a:p>
          <a:p>
            <a:pPr marL="95250" lvl="2" algn="just">
              <a:buFontTx/>
              <a:buChar char="•"/>
              <a:defRPr/>
            </a:pPr>
            <a:r>
              <a:rPr lang="ar-SA" sz="3600" dirty="0">
                <a:latin typeface="Sakkal Majalla" pitchFamily="2" charset="-78"/>
                <a:cs typeface="Sakkal Majalla" pitchFamily="2" charset="-78"/>
              </a:rPr>
              <a:t>أن تكون كمية الغرامة معقول بحيث لا يسبب حدوث سلوك واحد غير مرغوب فيه إلى خسارة جميع الامتيازات المستحقة نتيجة لسلوكات مناسبة كما وان إفلاس الفرد يعني أنك لن تستطيع أن تأخذ أي شيء منه مما يعرض الإجراء للانهيار وكذلك فإن الفرد سيتاضيق . </a:t>
            </a:r>
            <a:endParaRPr lang="ar-JO" sz="3600" dirty="0">
              <a:latin typeface="Sakkal Majalla" pitchFamily="2" charset="-78"/>
              <a:cs typeface="Sakkal Majalla" pitchFamily="2" charset="-78"/>
            </a:endParaRPr>
          </a:p>
          <a:p>
            <a:pPr marL="177800" lvl="2" algn="just">
              <a:buFontTx/>
              <a:buChar char="•"/>
              <a:defRPr/>
            </a:pPr>
            <a:r>
              <a:rPr lang="ar-SA" sz="3600" dirty="0">
                <a:latin typeface="Sakkal Majalla" pitchFamily="2" charset="-78"/>
                <a:cs typeface="Sakkal Majalla" pitchFamily="2" charset="-78"/>
              </a:rPr>
              <a:t>حافظ على سجلات دقيقة بحيث لا يغرم الفرد اكثر من طاقته .</a:t>
            </a:r>
            <a:endParaRPr lang="en-US" sz="3600" dirty="0">
              <a:latin typeface="Sakkal Majalla" pitchFamily="2" charset="-78"/>
              <a:cs typeface="Sakkal Majalla" pitchFamily="2" charset="-78"/>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323528" y="2276872"/>
            <a:ext cx="8532440" cy="3170099"/>
          </a:xfrm>
          <a:prstGeom prst="rect">
            <a:avLst/>
          </a:prstGeom>
          <a:noFill/>
          <a:ln w="9525">
            <a:noFill/>
            <a:miter lim="800000"/>
            <a:headEnd/>
            <a:tailEnd/>
          </a:ln>
        </p:spPr>
        <p:txBody>
          <a:bodyPr wrap="square">
            <a:spAutoFit/>
          </a:bodyPr>
          <a:lstStyle/>
          <a:p>
            <a:pPr>
              <a:defRPr/>
            </a:pPr>
            <a:r>
              <a:rPr lang="ar-SA" sz="4000" dirty="0">
                <a:latin typeface="Sakkal Majalla" pitchFamily="2" charset="-78"/>
                <a:cs typeface="Sakkal Majalla" pitchFamily="2" charset="-78"/>
              </a:rPr>
              <a:t>وتعتمد هذه الطريقة على إجبار الفرد على تكرار </a:t>
            </a:r>
            <a:r>
              <a:rPr lang="ar-SA" sz="3600" dirty="0">
                <a:latin typeface="Sakkal Majalla" pitchFamily="2" charset="-78"/>
                <a:cs typeface="Sakkal Majalla" pitchFamily="2" charset="-78"/>
              </a:rPr>
              <a:t>السلوك</a:t>
            </a:r>
            <a:r>
              <a:rPr lang="ar-SA" sz="4000" dirty="0">
                <a:latin typeface="Sakkal Majalla" pitchFamily="2" charset="-78"/>
                <a:cs typeface="Sakkal Majalla" pitchFamily="2" charset="-78"/>
              </a:rPr>
              <a:t> المستهدف غير المقبول عدة مرات ولفترة زمنية محددة حتى يصبح هذا السلوك مكروهاً للشخص . </a:t>
            </a:r>
          </a:p>
          <a:p>
            <a:pPr>
              <a:defRPr/>
            </a:pPr>
            <a:r>
              <a:rPr lang="ar-SA" sz="4000" dirty="0">
                <a:latin typeface="Sakkal Majalla" pitchFamily="2" charset="-78"/>
                <a:cs typeface="Sakkal Majalla" pitchFamily="2" charset="-78"/>
              </a:rPr>
              <a:t>ويستخدم في علاج اللازما</a:t>
            </a:r>
            <a:r>
              <a:rPr lang="ar-JO" sz="4000" dirty="0">
                <a:latin typeface="Sakkal Majalla" pitchFamily="2" charset="-78"/>
                <a:cs typeface="Sakkal Majalla" pitchFamily="2" charset="-78"/>
              </a:rPr>
              <a:t>ت</a:t>
            </a:r>
            <a:r>
              <a:rPr lang="ar-SA" sz="4000" dirty="0">
                <a:latin typeface="Sakkal Majalla" pitchFamily="2" charset="-78"/>
                <a:cs typeface="Sakkal Majalla" pitchFamily="2" charset="-78"/>
              </a:rPr>
              <a:t> العصبية كحركة جفن العين وهز الكتفين وقضم الأظافر ومص الإبهام . </a:t>
            </a:r>
          </a:p>
        </p:txBody>
      </p:sp>
      <p:sp>
        <p:nvSpPr>
          <p:cNvPr id="3" name="Oval 2"/>
          <p:cNvSpPr/>
          <p:nvPr/>
        </p:nvSpPr>
        <p:spPr>
          <a:xfrm>
            <a:off x="7452320" y="845232"/>
            <a:ext cx="1403648" cy="1412776"/>
          </a:xfrm>
          <a:prstGeom prst="ellipse">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defRPr/>
            </a:pPr>
            <a:r>
              <a:rPr lang="ar-JO" sz="2000" b="1" dirty="0">
                <a:solidFill>
                  <a:schemeClr val="tx1"/>
                </a:solidFill>
              </a:rPr>
              <a:t>الممارسة السلبية</a:t>
            </a:r>
            <a:endParaRPr lang="en-US" sz="2000" b="1" dirty="0">
              <a:solidFill>
                <a:schemeClr val="tx1"/>
              </a:solidFill>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323528" y="2132856"/>
            <a:ext cx="8496944" cy="4524375"/>
          </a:xfrm>
          <a:prstGeom prst="rect">
            <a:avLst/>
          </a:prstGeom>
          <a:noFill/>
          <a:ln w="9525">
            <a:noFill/>
            <a:miter lim="800000"/>
            <a:headEnd/>
            <a:tailEnd/>
          </a:ln>
        </p:spPr>
        <p:txBody>
          <a:bodyPr wrap="square">
            <a:spAutoFit/>
          </a:bodyPr>
          <a:lstStyle/>
          <a:p>
            <a:pPr>
              <a:defRPr/>
            </a:pPr>
            <a:r>
              <a:rPr lang="ar-SA" sz="3600" dirty="0">
                <a:latin typeface="Sakkal Majalla" pitchFamily="2" charset="-78"/>
                <a:cs typeface="Sakkal Majalla" pitchFamily="2" charset="-78"/>
              </a:rPr>
              <a:t>إجراء يتعلق مباشرة بالسلوك  المراد الإقلال منه ، حيث يطلب من الفرد أن يقوم بأعمال تتطلب الوقت والجهد بهدف تصحيح الحالة التي نجمت عن سلوكه غير المناسب بالإضافة إلى أعمال أخرى أكثر من المطلوب لتصحيح سلوكه . </a:t>
            </a:r>
          </a:p>
          <a:p>
            <a:pPr>
              <a:defRPr/>
            </a:pPr>
            <a:r>
              <a:rPr lang="ar-SA" sz="3600" b="1" dirty="0">
                <a:latin typeface="Sakkal Majalla" pitchFamily="2" charset="-78"/>
                <a:cs typeface="Sakkal Majalla" pitchFamily="2" charset="-78"/>
              </a:rPr>
              <a:t>ومثال ذلك : </a:t>
            </a:r>
            <a:r>
              <a:rPr lang="ar-SA" sz="3600" dirty="0">
                <a:latin typeface="Sakkal Majalla" pitchFamily="2" charset="-78"/>
                <a:cs typeface="Sakkal Majalla" pitchFamily="2" charset="-78"/>
              </a:rPr>
              <a:t>أن يطلب من الطفل الذي دخل غرفة أخته وقذف ألعابها على الأرض أن يجمع الألعاب التي قذفها ويعيد ترتيبها في الخزانة الخاصة وأن  يطلب من الطفل الذي يبول على نفسه أن يغسل نفسه ويبدل ملابسه </a:t>
            </a:r>
          </a:p>
        </p:txBody>
      </p:sp>
      <p:sp>
        <p:nvSpPr>
          <p:cNvPr id="3" name="Oval 2"/>
          <p:cNvSpPr/>
          <p:nvPr/>
        </p:nvSpPr>
        <p:spPr>
          <a:xfrm>
            <a:off x="7524328" y="693305"/>
            <a:ext cx="1403648" cy="1412776"/>
          </a:xfrm>
          <a:prstGeom prst="ellipse">
            <a:avLst/>
          </a:prstGeom>
          <a:solidFill>
            <a:srgbClr val="99FF99"/>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JO" sz="2000" b="1" dirty="0">
              <a:solidFill>
                <a:schemeClr val="tx1"/>
              </a:solidFill>
            </a:endParaRPr>
          </a:p>
          <a:p>
            <a:pPr algn="ctr">
              <a:defRPr/>
            </a:pPr>
            <a:r>
              <a:rPr lang="ar-JO" sz="2000" b="1" dirty="0">
                <a:solidFill>
                  <a:schemeClr val="tx1"/>
                </a:solidFill>
              </a:rPr>
              <a:t>التصحيح الزائد</a:t>
            </a:r>
            <a:endParaRPr lang="en-US" sz="2000" b="1" dirty="0">
              <a:solidFill>
                <a:schemeClr val="tx1"/>
              </a:solidFill>
            </a:endParaRPr>
          </a:p>
          <a:p>
            <a:pPr algn="ctr">
              <a:defRPr/>
            </a:pPr>
            <a:endParaRPr lang="ar-JO" sz="2000" dirty="0">
              <a:solidFill>
                <a:schemeClr val="tx1"/>
              </a:solidFill>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4"/>
          <p:cNvSpPr txBox="1">
            <a:spLocks noChangeArrowheads="1"/>
          </p:cNvSpPr>
          <p:nvPr/>
        </p:nvSpPr>
        <p:spPr bwMode="auto">
          <a:xfrm>
            <a:off x="359532" y="1556792"/>
            <a:ext cx="8424936" cy="4524315"/>
          </a:xfrm>
          <a:prstGeom prst="rect">
            <a:avLst/>
          </a:prstGeom>
          <a:noFill/>
          <a:ln w="9525">
            <a:noFill/>
            <a:miter lim="800000"/>
            <a:headEnd/>
            <a:tailEnd/>
          </a:ln>
        </p:spPr>
        <p:txBody>
          <a:bodyPr wrap="square">
            <a:spAutoFit/>
          </a:bodyPr>
          <a:lstStyle/>
          <a:p>
            <a:pPr marL="342900" indent="-342900">
              <a:defRPr/>
            </a:pPr>
            <a:r>
              <a:rPr lang="ar-SA" sz="3200" b="1" dirty="0">
                <a:latin typeface="Sakkal Majalla" pitchFamily="2" charset="-78"/>
                <a:cs typeface="Sakkal Majalla" pitchFamily="2" charset="-78"/>
              </a:rPr>
              <a:t>وهناك أمور يجب مراعاتها عند استخدام التصحيح الزائد وهــي</a:t>
            </a:r>
            <a:r>
              <a:rPr lang="ar-SA" sz="3200" dirty="0">
                <a:latin typeface="Sakkal Majalla" pitchFamily="2" charset="-78"/>
                <a:cs typeface="Sakkal Majalla" pitchFamily="2" charset="-78"/>
              </a:rPr>
              <a:t>  :-</a:t>
            </a:r>
            <a:r>
              <a:rPr lang="ar-SA" sz="2800" dirty="0">
                <a:latin typeface="Sakkal Majalla" pitchFamily="2" charset="-78"/>
                <a:cs typeface="Sakkal Majalla" pitchFamily="2" charset="-78"/>
              </a:rPr>
              <a:t> </a:t>
            </a:r>
          </a:p>
          <a:p>
            <a:pPr marL="342900" indent="-342900">
              <a:buFontTx/>
              <a:buChar char="•"/>
              <a:defRPr/>
            </a:pPr>
            <a:r>
              <a:rPr lang="ar-SA" sz="3200" dirty="0">
                <a:latin typeface="Sakkal Majalla" pitchFamily="2" charset="-78"/>
                <a:cs typeface="Sakkal Majalla" pitchFamily="2" charset="-78"/>
              </a:rPr>
              <a:t>التأكد من أن إجراء التصحيح الزائد يتعلق بشكل مباشر بالسلوك غير المرغوب . </a:t>
            </a:r>
          </a:p>
          <a:p>
            <a:pPr marL="342900" indent="-342900">
              <a:buFontTx/>
              <a:buChar char="•"/>
              <a:defRPr/>
            </a:pPr>
            <a:r>
              <a:rPr lang="ar-SA" sz="3200" dirty="0">
                <a:latin typeface="Sakkal Majalla" pitchFamily="2" charset="-78"/>
                <a:cs typeface="Sakkal Majalla" pitchFamily="2" charset="-78"/>
              </a:rPr>
              <a:t>افساح المجال لإجراء التصحيح الزائد من حيث المدة اللازمة لأدائه . </a:t>
            </a:r>
            <a:r>
              <a:rPr lang="ar-JO" sz="3200" dirty="0">
                <a:latin typeface="Sakkal Majalla" pitchFamily="2" charset="-78"/>
                <a:cs typeface="Sakkal Majalla" pitchFamily="2" charset="-78"/>
              </a:rPr>
              <a:t>(اذا ما انهيت خلال خمس دقائق..وهو يحتاج للانهاء 10 دقائق)</a:t>
            </a:r>
            <a:endParaRPr lang="ar-SA" sz="3200" dirty="0">
              <a:latin typeface="Sakkal Majalla" pitchFamily="2" charset="-78"/>
              <a:cs typeface="Sakkal Majalla" pitchFamily="2" charset="-78"/>
            </a:endParaRPr>
          </a:p>
          <a:p>
            <a:pPr marL="342900" indent="-342900">
              <a:buFontTx/>
              <a:buChar char="•"/>
              <a:defRPr/>
            </a:pPr>
            <a:r>
              <a:rPr lang="ar-SA" sz="3200" dirty="0">
                <a:latin typeface="Sakkal Majalla" pitchFamily="2" charset="-78"/>
                <a:cs typeface="Sakkal Majalla" pitchFamily="2" charset="-78"/>
              </a:rPr>
              <a:t>التأكد من أن الإجراء سيستدعي جهداً كافياً من الفرد لكي يترك أثراً  عليه . </a:t>
            </a:r>
          </a:p>
          <a:p>
            <a:pPr marL="342900" indent="-342900">
              <a:buFontTx/>
              <a:buChar char="•"/>
              <a:defRPr/>
            </a:pPr>
            <a:r>
              <a:rPr lang="ar-SA" sz="3200" dirty="0">
                <a:latin typeface="Sakkal Majalla" pitchFamily="2" charset="-78"/>
                <a:cs typeface="Sakkal Majalla" pitchFamily="2" charset="-78"/>
              </a:rPr>
              <a:t>إيجاد عمل بديل للفرد أن لم يتوفر عمل يتعلق مباشرة بالسلوك غير المرغوب ككتابة تقرير مطول يتطلب وقتاً وجهداً إضافيين</a:t>
            </a:r>
            <a:endParaRPr lang="en-US" sz="3200" dirty="0">
              <a:latin typeface="Sakkal Majalla" pitchFamily="2" charset="-78"/>
              <a:cs typeface="Sakkal Majalla" pitchFamily="2" charset="-78"/>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503548" y="2928521"/>
            <a:ext cx="8136904" cy="1200329"/>
          </a:xfrm>
          <a:prstGeom prst="rect">
            <a:avLst/>
          </a:prstGeom>
          <a:noFill/>
          <a:ln w="9525">
            <a:noFill/>
            <a:miter lim="800000"/>
            <a:headEnd/>
            <a:tailEnd/>
          </a:ln>
        </p:spPr>
        <p:txBody>
          <a:bodyPr wrap="square">
            <a:spAutoFit/>
          </a:bodyPr>
          <a:lstStyle/>
          <a:p>
            <a:pPr>
              <a:defRPr/>
            </a:pPr>
            <a:r>
              <a:rPr lang="ar-SA" sz="3600" dirty="0">
                <a:latin typeface="Sakkal Majalla" pitchFamily="2" charset="-78"/>
                <a:cs typeface="Sakkal Majalla" pitchFamily="2" charset="-78"/>
              </a:rPr>
              <a:t>إعطاء الفرد كمية كبيرة من المعزز نفسه فترة زمنية قصيرة يؤدي إلى فقدان المعزز لقيمته.</a:t>
            </a:r>
            <a:endParaRPr lang="en-US" sz="3600" dirty="0">
              <a:latin typeface="Sakkal Majalla" pitchFamily="2" charset="-78"/>
              <a:cs typeface="Sakkal Majalla" pitchFamily="2" charset="-78"/>
            </a:endParaRPr>
          </a:p>
        </p:txBody>
      </p:sp>
      <p:sp>
        <p:nvSpPr>
          <p:cNvPr id="3" name="Oval 2"/>
          <p:cNvSpPr/>
          <p:nvPr/>
        </p:nvSpPr>
        <p:spPr>
          <a:xfrm>
            <a:off x="7709618" y="764704"/>
            <a:ext cx="1403648" cy="1412776"/>
          </a:xfrm>
          <a:prstGeom prst="ellipse">
            <a:avLst/>
          </a:prstGeom>
          <a:solidFill>
            <a:srgbClr val="FFC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defRPr/>
            </a:pPr>
            <a:endParaRPr lang="ar-JO" b="1" dirty="0">
              <a:solidFill>
                <a:schemeClr val="tx1"/>
              </a:solidFill>
            </a:endParaRPr>
          </a:p>
          <a:p>
            <a:pPr algn="ctr">
              <a:defRPr/>
            </a:pPr>
            <a:r>
              <a:rPr lang="ar-JO" sz="2400" b="1" dirty="0">
                <a:solidFill>
                  <a:schemeClr val="tx1"/>
                </a:solidFill>
              </a:rPr>
              <a:t>الاشباع</a:t>
            </a:r>
            <a:endParaRPr lang="en-US" sz="2400" b="1" dirty="0">
              <a:solidFill>
                <a:schemeClr val="tx1"/>
              </a:solidFill>
            </a:endParaRPr>
          </a:p>
          <a:p>
            <a:pPr algn="ctr">
              <a:defRPr/>
            </a:pPr>
            <a:endParaRPr lang="ar-JO" dirty="0">
              <a:solidFill>
                <a:schemeClr val="tx1"/>
              </a:solidFill>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r"/>
            <a:r>
              <a:rPr lang="ar-SA" sz="3600" dirty="0"/>
              <a:t>تدارس مع مجموعتك الحالات المذكورة في الجدول </a:t>
            </a:r>
            <a:r>
              <a:rPr lang="ar-JO" sz="3600" dirty="0"/>
              <a:t>أ</a:t>
            </a:r>
            <a:r>
              <a:rPr lang="ar-SA" sz="3600" dirty="0"/>
              <a:t>دناه، حددوا ال</a:t>
            </a:r>
            <a:r>
              <a:rPr lang="ar-JO" sz="3600" dirty="0"/>
              <a:t>أ</a:t>
            </a:r>
            <a:r>
              <a:rPr lang="ar-SA" sz="3600" dirty="0"/>
              <a:t>سلوب الذي استخدم لعلاج السلوك غير المرغوب فيه.</a:t>
            </a:r>
            <a:endParaRPr lang="ar-JO"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16999129"/>
              </p:ext>
            </p:extLst>
          </p:nvPr>
        </p:nvGraphicFramePr>
        <p:xfrm>
          <a:off x="457200" y="1935163"/>
          <a:ext cx="8229600" cy="4399280"/>
        </p:xfrm>
        <a:graphic>
          <a:graphicData uri="http://schemas.openxmlformats.org/drawingml/2006/table">
            <a:tbl>
              <a:tblPr rtl="1" firstRow="1" bandRow="1">
                <a:tableStyleId>{5C22544A-7EE6-4342-B048-85BDC9FD1C3A}</a:tableStyleId>
              </a:tblPr>
              <a:tblGrid>
                <a:gridCol w="6399650">
                  <a:extLst>
                    <a:ext uri="{9D8B030D-6E8A-4147-A177-3AD203B41FA5}">
                      <a16:colId xmlns:a16="http://schemas.microsoft.com/office/drawing/2014/main" xmlns="" val="20000"/>
                    </a:ext>
                  </a:extLst>
                </a:gridCol>
                <a:gridCol w="1829950">
                  <a:extLst>
                    <a:ext uri="{9D8B030D-6E8A-4147-A177-3AD203B41FA5}">
                      <a16:colId xmlns:a16="http://schemas.microsoft.com/office/drawing/2014/main" xmlns="" val="20001"/>
                    </a:ext>
                  </a:extLst>
                </a:gridCol>
              </a:tblGrid>
              <a:tr h="370840">
                <a:tc>
                  <a:txBody>
                    <a:bodyPr/>
                    <a:lstStyle/>
                    <a:p>
                      <a:pPr algn="ctr" rtl="1">
                        <a:spcAft>
                          <a:spcPts val="0"/>
                        </a:spcAft>
                      </a:pPr>
                      <a:r>
                        <a:rPr lang="ar-SA" sz="1600" dirty="0">
                          <a:latin typeface="Times New Roman"/>
                          <a:ea typeface="Times New Roman"/>
                          <a:cs typeface="Arial"/>
                        </a:rPr>
                        <a:t>الحالة</a:t>
                      </a:r>
                      <a:endParaRPr lang="en-US" sz="1600" dirty="0">
                        <a:latin typeface="Times New Roman"/>
                        <a:ea typeface="Times New Roman"/>
                      </a:endParaRPr>
                    </a:p>
                  </a:txBody>
                  <a:tcPr marL="68580" marR="68580" marT="0" marB="0"/>
                </a:tc>
                <a:tc>
                  <a:txBody>
                    <a:bodyPr/>
                    <a:lstStyle/>
                    <a:p>
                      <a:pPr algn="ctr" rtl="1">
                        <a:spcAft>
                          <a:spcPts val="0"/>
                        </a:spcAft>
                      </a:pPr>
                      <a:r>
                        <a:rPr lang="ar-SA" sz="1600" dirty="0">
                          <a:latin typeface="Times New Roman"/>
                          <a:ea typeface="Times New Roman"/>
                          <a:cs typeface="Arial"/>
                        </a:rPr>
                        <a:t>الاسلوب العلاجي</a:t>
                      </a:r>
                      <a:endParaRPr lang="en-US" sz="1600" dirty="0">
                        <a:latin typeface="Times New Roman"/>
                        <a:ea typeface="Times New Roman"/>
                      </a:endParaRPr>
                    </a:p>
                  </a:txBody>
                  <a:tcPr marL="68580" marR="68580" marT="0" marB="0"/>
                </a:tc>
                <a:extLst>
                  <a:ext uri="{0D108BD9-81ED-4DB2-BD59-A6C34878D82A}">
                    <a16:rowId xmlns:a16="http://schemas.microsoft.com/office/drawing/2014/main" xmlns="" val="10000"/>
                  </a:ext>
                </a:extLst>
              </a:tr>
              <a:tr h="370840">
                <a:tc>
                  <a:txBody>
                    <a:bodyPr/>
                    <a:lstStyle/>
                    <a:p>
                      <a:pPr algn="just" rtl="1">
                        <a:spcAft>
                          <a:spcPts val="0"/>
                        </a:spcAft>
                      </a:pPr>
                      <a:r>
                        <a:rPr lang="ar-SA" sz="2000" dirty="0">
                          <a:latin typeface="Times New Roman"/>
                          <a:ea typeface="Times New Roman"/>
                          <a:cs typeface="Arial"/>
                        </a:rPr>
                        <a:t>طفل يمارس سلوك التمارض للحصول على الاهتمام، وحتى تعالجه والدته اقترح عليها المرشد ان تتوقف عن الاهتمام كلما ابدى سلوك التمارض فتهمل السلوك الذي يقوم به الطفل</a:t>
                      </a:r>
                      <a:endParaRPr lang="en-US" sz="1600" dirty="0">
                        <a:latin typeface="Times New Roman"/>
                        <a:ea typeface="Times New Roman"/>
                      </a:endParaRPr>
                    </a:p>
                  </a:txBody>
                  <a:tcPr marL="68580" marR="68580" marT="0" marB="0"/>
                </a:tc>
                <a:tc>
                  <a:txBody>
                    <a:bodyPr/>
                    <a:lstStyle/>
                    <a:p>
                      <a:pPr algn="r" rtl="1">
                        <a:spcAft>
                          <a:spcPts val="0"/>
                        </a:spcAft>
                      </a:pPr>
                      <a:endParaRPr lang="ar-SA" sz="1600" dirty="0">
                        <a:latin typeface="Times New Roman"/>
                        <a:ea typeface="Times New Roman"/>
                        <a:cs typeface="Arial"/>
                      </a:endParaRPr>
                    </a:p>
                  </a:txBody>
                  <a:tcPr marL="68580" marR="68580" marT="0" marB="0"/>
                </a:tc>
                <a:extLst>
                  <a:ext uri="{0D108BD9-81ED-4DB2-BD59-A6C34878D82A}">
                    <a16:rowId xmlns:a16="http://schemas.microsoft.com/office/drawing/2014/main" xmlns="" val="10001"/>
                  </a:ext>
                </a:extLst>
              </a:tr>
              <a:tr h="370840">
                <a:tc>
                  <a:txBody>
                    <a:bodyPr/>
                    <a:lstStyle/>
                    <a:p>
                      <a:pPr algn="just" rtl="1">
                        <a:spcAft>
                          <a:spcPts val="0"/>
                        </a:spcAft>
                      </a:pPr>
                      <a:r>
                        <a:rPr lang="ar-SA" sz="2000" dirty="0">
                          <a:latin typeface="Times New Roman"/>
                          <a:ea typeface="Times New Roman"/>
                          <a:cs typeface="Arial"/>
                        </a:rPr>
                        <a:t>طفل عمره عشر سنوات يقوم بالاعتداء على اخيه الاصغر منه، مبررا ذلك ان اخيه استفزه، طلبت منه والدته مغادرة الغرفة والجلوس في غرفة اخرى لمدة عشر دقائق وان يفكر كيف سيتصرف في المرات القادمة عندما يستفزه اخوه</a:t>
                      </a:r>
                      <a:endParaRPr lang="en-US" sz="1600" dirty="0">
                        <a:latin typeface="Times New Roman"/>
                        <a:ea typeface="Times New Roman"/>
                      </a:endParaRPr>
                    </a:p>
                  </a:txBody>
                  <a:tcPr marL="68580" marR="68580" marT="0" marB="0"/>
                </a:tc>
                <a:tc>
                  <a:txBody>
                    <a:bodyPr/>
                    <a:lstStyle/>
                    <a:p>
                      <a:pPr algn="r" rtl="1">
                        <a:spcAft>
                          <a:spcPts val="0"/>
                        </a:spcAft>
                      </a:pPr>
                      <a:endParaRPr lang="ar-SA" sz="1600" dirty="0">
                        <a:latin typeface="Times New Roman"/>
                        <a:ea typeface="Times New Roman"/>
                        <a:cs typeface="Arial"/>
                      </a:endParaRPr>
                    </a:p>
                  </a:txBody>
                  <a:tcPr marL="68580" marR="68580" marT="0" marB="0"/>
                </a:tc>
                <a:extLst>
                  <a:ext uri="{0D108BD9-81ED-4DB2-BD59-A6C34878D82A}">
                    <a16:rowId xmlns:a16="http://schemas.microsoft.com/office/drawing/2014/main" xmlns="" val="10002"/>
                  </a:ext>
                </a:extLst>
              </a:tr>
              <a:tr h="370840">
                <a:tc>
                  <a:txBody>
                    <a:bodyPr/>
                    <a:lstStyle/>
                    <a:p>
                      <a:pPr algn="just" rtl="1">
                        <a:spcAft>
                          <a:spcPts val="0"/>
                        </a:spcAft>
                      </a:pPr>
                      <a:r>
                        <a:rPr lang="ar-SA" sz="2000" dirty="0">
                          <a:latin typeface="Times New Roman"/>
                          <a:ea typeface="Times New Roman"/>
                          <a:cs typeface="Arial"/>
                        </a:rPr>
                        <a:t>قام والد سائد بعدم اصطحاب سائد في نزهة لعدم أدائه واجباته المدرسية. </a:t>
                      </a:r>
                      <a:endParaRPr lang="en-US" sz="1600" dirty="0">
                        <a:latin typeface="Times New Roman"/>
                        <a:ea typeface="Times New Roman"/>
                      </a:endParaRPr>
                    </a:p>
                  </a:txBody>
                  <a:tcPr marL="68580" marR="68580" marT="0" marB="0"/>
                </a:tc>
                <a:tc>
                  <a:txBody>
                    <a:bodyPr/>
                    <a:lstStyle/>
                    <a:p>
                      <a:pPr algn="r" rtl="1">
                        <a:spcAft>
                          <a:spcPts val="0"/>
                        </a:spcAft>
                      </a:pPr>
                      <a:endParaRPr lang="ar-SA" sz="1600" dirty="0">
                        <a:latin typeface="Times New Roman"/>
                        <a:ea typeface="Times New Roman"/>
                        <a:cs typeface="Arial"/>
                      </a:endParaRPr>
                    </a:p>
                  </a:txBody>
                  <a:tcPr marL="68580" marR="68580" marT="0" marB="0"/>
                </a:tc>
                <a:extLst>
                  <a:ext uri="{0D108BD9-81ED-4DB2-BD59-A6C34878D82A}">
                    <a16:rowId xmlns:a16="http://schemas.microsoft.com/office/drawing/2014/main" xmlns="" val="10003"/>
                  </a:ext>
                </a:extLst>
              </a:tr>
              <a:tr h="370840">
                <a:tc>
                  <a:txBody>
                    <a:bodyPr/>
                    <a:lstStyle/>
                    <a:p>
                      <a:pPr marL="0" algn="just" rtl="1" eaLnBrk="1" latinLnBrk="0" hangingPunct="1">
                        <a:spcAft>
                          <a:spcPts val="0"/>
                        </a:spcAft>
                      </a:pPr>
                      <a:r>
                        <a:rPr kumimoji="0" lang="ar-SA" sz="2000" kern="1200" dirty="0">
                          <a:solidFill>
                            <a:schemeClr val="dk1"/>
                          </a:solidFill>
                          <a:latin typeface="Times New Roman"/>
                          <a:ea typeface="Times New Roman"/>
                          <a:cs typeface="Arial"/>
                        </a:rPr>
                        <a:t>يقوم طفل بمص ابهامه، طلب منه المرشد الوقوف لفترات متباعدة ولمدة خمس دقائق امام المرآه ومص ابهامه</a:t>
                      </a:r>
                      <a:endParaRPr kumimoji="0" lang="en-US" sz="2000" kern="1200" dirty="0">
                        <a:solidFill>
                          <a:schemeClr val="dk1"/>
                        </a:solidFill>
                        <a:latin typeface="Times New Roman"/>
                        <a:ea typeface="Times New Roman"/>
                        <a:cs typeface="Arial"/>
                      </a:endParaRPr>
                    </a:p>
                  </a:txBody>
                  <a:tcPr marL="68580" marR="68580" marT="0" marB="0"/>
                </a:tc>
                <a:tc>
                  <a:txBody>
                    <a:bodyPr/>
                    <a:lstStyle/>
                    <a:p>
                      <a:pPr algn="r" rtl="1">
                        <a:spcAft>
                          <a:spcPts val="0"/>
                        </a:spcAft>
                      </a:pPr>
                      <a:endParaRPr lang="ar-SA" sz="1600" dirty="0">
                        <a:latin typeface="Times New Roman"/>
                        <a:ea typeface="Times New Roman"/>
                        <a:cs typeface="Arial"/>
                      </a:endParaRPr>
                    </a:p>
                  </a:txBody>
                  <a:tcPr marL="68580" marR="68580" marT="0" marB="0"/>
                </a:tc>
                <a:extLst>
                  <a:ext uri="{0D108BD9-81ED-4DB2-BD59-A6C34878D82A}">
                    <a16:rowId xmlns:a16="http://schemas.microsoft.com/office/drawing/2014/main" xmlns="" val="10004"/>
                  </a:ext>
                </a:extLst>
              </a:tr>
              <a:tr h="370840">
                <a:tc>
                  <a:txBody>
                    <a:bodyPr/>
                    <a:lstStyle/>
                    <a:p>
                      <a:pPr marL="0" indent="360680" algn="just" rtl="1" eaLnBrk="1" latinLnBrk="0" hangingPunct="1">
                        <a:spcAft>
                          <a:spcPts val="0"/>
                        </a:spcAft>
                      </a:pPr>
                      <a:r>
                        <a:rPr kumimoji="0" lang="ar-SA" sz="2000" kern="1200" dirty="0">
                          <a:solidFill>
                            <a:schemeClr val="dk1"/>
                          </a:solidFill>
                          <a:latin typeface="Times New Roman"/>
                          <a:ea typeface="Times New Roman"/>
                          <a:cs typeface="Arial"/>
                        </a:rPr>
                        <a:t>قامت الام بمعاقبة طفلها الذي دخل غرفة أخته وقذف ألعابها على الأرض أن يجمع الألعاب التي قذفها ويعيد ترتيبها في الخزانة الخاصة </a:t>
                      </a:r>
                      <a:endParaRPr kumimoji="0" lang="en-US" sz="2000" kern="1200" dirty="0">
                        <a:solidFill>
                          <a:schemeClr val="dk1"/>
                        </a:solidFill>
                        <a:latin typeface="Times New Roman"/>
                        <a:ea typeface="Times New Roman"/>
                        <a:cs typeface="Arial"/>
                      </a:endParaRPr>
                    </a:p>
                  </a:txBody>
                  <a:tcPr marL="68580" marR="68580" marT="0" marB="0"/>
                </a:tc>
                <a:tc>
                  <a:txBody>
                    <a:bodyPr/>
                    <a:lstStyle/>
                    <a:p>
                      <a:pPr algn="r" rtl="1">
                        <a:spcAft>
                          <a:spcPts val="0"/>
                        </a:spcAft>
                      </a:pPr>
                      <a:endParaRPr lang="ar-SA" sz="1600" dirty="0">
                        <a:latin typeface="Times New Roman"/>
                        <a:ea typeface="Times New Roman"/>
                        <a:cs typeface="Arial"/>
                      </a:endParaRPr>
                    </a:p>
                  </a:txBody>
                  <a:tcPr marL="68580" marR="68580" marT="0" marB="0"/>
                </a:tc>
                <a:extLst>
                  <a:ext uri="{0D108BD9-81ED-4DB2-BD59-A6C34878D82A}">
                    <a16:rowId xmlns:a16="http://schemas.microsoft.com/office/drawing/2014/main" xmlns="" val="10005"/>
                  </a:ext>
                </a:extLst>
              </a:tr>
              <a:tr h="370840">
                <a:tc>
                  <a:txBody>
                    <a:bodyPr/>
                    <a:lstStyle/>
                    <a:p>
                      <a:pPr algn="just" rtl="1">
                        <a:spcAft>
                          <a:spcPts val="0"/>
                        </a:spcAft>
                      </a:pPr>
                      <a:r>
                        <a:rPr lang="ar-SA" sz="2000" dirty="0">
                          <a:latin typeface="Times New Roman"/>
                          <a:ea typeface="Times New Roman"/>
                          <a:cs typeface="Arial"/>
                        </a:rPr>
                        <a:t>يحب اللعب ب</a:t>
                      </a:r>
                      <a:r>
                        <a:rPr lang="ar-JO" sz="2000" dirty="0">
                          <a:latin typeface="Times New Roman"/>
                          <a:ea typeface="Times New Roman"/>
                          <a:cs typeface="Arial"/>
                        </a:rPr>
                        <a:t>أ</a:t>
                      </a:r>
                      <a:r>
                        <a:rPr lang="ar-SA" sz="2000" dirty="0">
                          <a:latin typeface="Times New Roman"/>
                          <a:ea typeface="Times New Roman"/>
                          <a:cs typeface="Arial"/>
                        </a:rPr>
                        <a:t>عواد الثقاب واشعال النيران، قد تجلس معه وتحضر العديد من هذه الثقاب وتطلب منه اشعالها.</a:t>
                      </a:r>
                      <a:endParaRPr lang="en-US" sz="1600" dirty="0">
                        <a:latin typeface="Times New Roman"/>
                        <a:ea typeface="Times New Roman"/>
                      </a:endParaRPr>
                    </a:p>
                  </a:txBody>
                  <a:tcPr marL="68580" marR="68580" marT="0" marB="0"/>
                </a:tc>
                <a:tc>
                  <a:txBody>
                    <a:bodyPr/>
                    <a:lstStyle/>
                    <a:p>
                      <a:pPr algn="r" rtl="1">
                        <a:spcAft>
                          <a:spcPts val="0"/>
                        </a:spcAft>
                      </a:pPr>
                      <a:endParaRPr lang="ar-SA" sz="1600" dirty="0">
                        <a:latin typeface="Times New Roman"/>
                        <a:ea typeface="Times New Roman"/>
                        <a:cs typeface="Arial"/>
                      </a:endParaRPr>
                    </a:p>
                  </a:txBody>
                  <a:tcPr marL="68580" marR="68580" marT="0" marB="0"/>
                </a:tc>
                <a:extLst>
                  <a:ext uri="{0D108BD9-81ED-4DB2-BD59-A6C34878D82A}">
                    <a16:rowId xmlns:a16="http://schemas.microsoft.com/office/drawing/2014/main" xmlns="" val="10006"/>
                  </a:ext>
                </a:extLst>
              </a:tr>
            </a:tbl>
          </a:graphicData>
        </a:graphic>
      </p:graphicFrame>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JO" dirty="0"/>
              <a:t>نشاط</a:t>
            </a:r>
          </a:p>
        </p:txBody>
      </p:sp>
      <p:sp>
        <p:nvSpPr>
          <p:cNvPr id="3" name="Content Placeholder 2"/>
          <p:cNvSpPr>
            <a:spLocks noGrp="1"/>
          </p:cNvSpPr>
          <p:nvPr>
            <p:ph idx="1"/>
          </p:nvPr>
        </p:nvSpPr>
        <p:spPr/>
        <p:txBody>
          <a:bodyPr/>
          <a:lstStyle/>
          <a:p>
            <a:pPr marL="0" indent="0">
              <a:buNone/>
            </a:pPr>
            <a:r>
              <a:rPr lang="ar-SA" dirty="0"/>
              <a:t>حول</a:t>
            </a:r>
            <a:r>
              <a:rPr lang="ar-SA" b="1" dirty="0"/>
              <a:t> </a:t>
            </a:r>
            <a:r>
              <a:rPr lang="ar-JO" b="1" dirty="0"/>
              <a:t>إ</a:t>
            </a:r>
            <a:r>
              <a:rPr lang="ar-SA" dirty="0"/>
              <a:t>ل</a:t>
            </a:r>
            <a:r>
              <a:rPr lang="ar-JO" dirty="0"/>
              <a:t>ي</a:t>
            </a:r>
            <a:r>
              <a:rPr lang="ar-SA" dirty="0"/>
              <a:t>ك الطالب عامر حيث تكرر قيامه بسلوك التخريب،</a:t>
            </a:r>
            <a:r>
              <a:rPr lang="ar-SA" b="1" dirty="0"/>
              <a:t> قم بمعالجته وفق اسلوب او </a:t>
            </a:r>
            <a:r>
              <a:rPr lang="ar-JO" b="1" dirty="0"/>
              <a:t>أ</a:t>
            </a:r>
            <a:r>
              <a:rPr lang="ar-SA" b="1" dirty="0"/>
              <a:t>كثر من ال</a:t>
            </a:r>
            <a:r>
              <a:rPr lang="ar-JO" b="1" dirty="0"/>
              <a:t>أ</a:t>
            </a:r>
            <a:r>
              <a:rPr lang="ar-SA" b="1" dirty="0"/>
              <a:t>ساليب التي تعلمتها، موضحا ال</a:t>
            </a:r>
            <a:r>
              <a:rPr lang="ar-JO" b="1" dirty="0"/>
              <a:t>إ</a:t>
            </a:r>
            <a:r>
              <a:rPr lang="ar-SA" b="1" dirty="0"/>
              <a:t>جراءات التي ستستخدمها</a:t>
            </a:r>
            <a:endParaRPr lang="en-US" dirty="0"/>
          </a:p>
          <a:p>
            <a:endParaRPr lang="en-US" dirty="0"/>
          </a:p>
          <a:p>
            <a:endParaRPr lang="ar-JO" dirty="0"/>
          </a:p>
        </p:txBody>
      </p:sp>
      <p:graphicFrame>
        <p:nvGraphicFramePr>
          <p:cNvPr id="4" name="Table 3"/>
          <p:cNvGraphicFramePr>
            <a:graphicFrameLocks noGrp="1"/>
          </p:cNvGraphicFramePr>
          <p:nvPr>
            <p:extLst>
              <p:ext uri="{D42A27DB-BD31-4B8C-83A1-F6EECF244321}">
                <p14:modId xmlns:p14="http://schemas.microsoft.com/office/powerpoint/2010/main" val="1157622759"/>
              </p:ext>
            </p:extLst>
          </p:nvPr>
        </p:nvGraphicFramePr>
        <p:xfrm>
          <a:off x="1979712" y="3573016"/>
          <a:ext cx="6096000" cy="1483360"/>
        </p:xfrm>
        <a:graphic>
          <a:graphicData uri="http://schemas.openxmlformats.org/drawingml/2006/table">
            <a:tbl>
              <a:tblPr rtl="1" firstRow="1" bandRow="1">
                <a:tableStyleId>{5940675A-B579-460E-94D1-54222C63F5DA}</a:tableStyleId>
              </a:tblPr>
              <a:tblGrid>
                <a:gridCol w="1898632">
                  <a:extLst>
                    <a:ext uri="{9D8B030D-6E8A-4147-A177-3AD203B41FA5}">
                      <a16:colId xmlns:a16="http://schemas.microsoft.com/office/drawing/2014/main" xmlns="" val="20000"/>
                    </a:ext>
                  </a:extLst>
                </a:gridCol>
                <a:gridCol w="4197368">
                  <a:extLst>
                    <a:ext uri="{9D8B030D-6E8A-4147-A177-3AD203B41FA5}">
                      <a16:colId xmlns:a16="http://schemas.microsoft.com/office/drawing/2014/main" xmlns="" val="20001"/>
                    </a:ext>
                  </a:extLst>
                </a:gridCol>
              </a:tblGrid>
              <a:tr h="370840">
                <a:tc>
                  <a:txBody>
                    <a:bodyPr/>
                    <a:lstStyle/>
                    <a:p>
                      <a:pPr algn="ctr" rtl="1"/>
                      <a:r>
                        <a:rPr lang="ar-SA" b="1" dirty="0"/>
                        <a:t>الاسلوب</a:t>
                      </a:r>
                      <a:endParaRPr lang="ar-JO" b="1" dirty="0"/>
                    </a:p>
                  </a:txBody>
                  <a:tcPr/>
                </a:tc>
                <a:tc>
                  <a:txBody>
                    <a:bodyPr/>
                    <a:lstStyle/>
                    <a:p>
                      <a:pPr marL="0" marR="0" lvl="7" indent="0" algn="ctr" defTabSz="914400" rtl="1" eaLnBrk="1" fontAlgn="auto" latinLnBrk="0" hangingPunct="1">
                        <a:lnSpc>
                          <a:spcPct val="100000"/>
                        </a:lnSpc>
                        <a:spcBef>
                          <a:spcPts val="0"/>
                        </a:spcBef>
                        <a:spcAft>
                          <a:spcPts val="0"/>
                        </a:spcAft>
                        <a:buClrTx/>
                        <a:buSzTx/>
                        <a:buFontTx/>
                        <a:buNone/>
                        <a:tabLst/>
                        <a:defRPr/>
                      </a:pPr>
                      <a:r>
                        <a:rPr lang="ar-SA" b="1" dirty="0"/>
                        <a:t>الكيفية والاجراءات</a:t>
                      </a:r>
                      <a:endParaRPr lang="en-US" b="1" dirty="0"/>
                    </a:p>
                  </a:txBody>
                  <a:tcPr/>
                </a:tc>
                <a:extLst>
                  <a:ext uri="{0D108BD9-81ED-4DB2-BD59-A6C34878D82A}">
                    <a16:rowId xmlns:a16="http://schemas.microsoft.com/office/drawing/2014/main" xmlns="" val="10000"/>
                  </a:ext>
                </a:extLst>
              </a:tr>
              <a:tr h="370840">
                <a:tc>
                  <a:txBody>
                    <a:bodyPr/>
                    <a:lstStyle/>
                    <a:p>
                      <a:pPr rtl="1"/>
                      <a:endParaRPr lang="ar-JO" b="1" dirty="0"/>
                    </a:p>
                  </a:txBody>
                  <a:tcPr/>
                </a:tc>
                <a:tc>
                  <a:txBody>
                    <a:bodyPr/>
                    <a:lstStyle/>
                    <a:p>
                      <a:pPr rtl="1"/>
                      <a:endParaRPr lang="ar-JO" b="1" dirty="0"/>
                    </a:p>
                  </a:txBody>
                  <a:tcPr/>
                </a:tc>
                <a:extLst>
                  <a:ext uri="{0D108BD9-81ED-4DB2-BD59-A6C34878D82A}">
                    <a16:rowId xmlns:a16="http://schemas.microsoft.com/office/drawing/2014/main" xmlns="" val="10001"/>
                  </a:ext>
                </a:extLst>
              </a:tr>
              <a:tr h="370840">
                <a:tc>
                  <a:txBody>
                    <a:bodyPr/>
                    <a:lstStyle/>
                    <a:p>
                      <a:pPr rtl="1"/>
                      <a:endParaRPr lang="ar-JO" b="1" dirty="0"/>
                    </a:p>
                  </a:txBody>
                  <a:tcPr/>
                </a:tc>
                <a:tc>
                  <a:txBody>
                    <a:bodyPr/>
                    <a:lstStyle/>
                    <a:p>
                      <a:pPr rtl="1"/>
                      <a:endParaRPr lang="ar-JO" b="1" dirty="0"/>
                    </a:p>
                  </a:txBody>
                  <a:tcPr/>
                </a:tc>
                <a:extLst>
                  <a:ext uri="{0D108BD9-81ED-4DB2-BD59-A6C34878D82A}">
                    <a16:rowId xmlns:a16="http://schemas.microsoft.com/office/drawing/2014/main" xmlns="" val="10002"/>
                  </a:ext>
                </a:extLst>
              </a:tr>
              <a:tr h="370840">
                <a:tc>
                  <a:txBody>
                    <a:bodyPr/>
                    <a:lstStyle/>
                    <a:p>
                      <a:pPr rtl="1"/>
                      <a:endParaRPr lang="ar-JO" b="1" dirty="0"/>
                    </a:p>
                  </a:txBody>
                  <a:tcPr/>
                </a:tc>
                <a:tc>
                  <a:txBody>
                    <a:bodyPr/>
                    <a:lstStyle/>
                    <a:p>
                      <a:pPr rtl="1"/>
                      <a:endParaRPr lang="ar-JO" b="1" dirty="0"/>
                    </a:p>
                  </a:txBody>
                  <a:tcPr/>
                </a:tc>
                <a:extLst>
                  <a:ext uri="{0D108BD9-81ED-4DB2-BD59-A6C34878D82A}">
                    <a16:rowId xmlns:a16="http://schemas.microsoft.com/office/drawing/2014/main" xmlns="" val="10003"/>
                  </a:ext>
                </a:extLst>
              </a:tr>
            </a:tbl>
          </a:graphicData>
        </a:graphic>
      </p:graphicFrame>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Text Box 5"/>
          <p:cNvSpPr txBox="1">
            <a:spLocks noChangeArrowheads="1"/>
          </p:cNvSpPr>
          <p:nvPr/>
        </p:nvSpPr>
        <p:spPr bwMode="auto">
          <a:xfrm>
            <a:off x="323527" y="2133600"/>
            <a:ext cx="8569647" cy="2492990"/>
          </a:xfrm>
          <a:prstGeom prst="rect">
            <a:avLst/>
          </a:prstGeom>
          <a:noFill/>
          <a:ln w="9525">
            <a:noFill/>
            <a:miter lim="800000"/>
            <a:headEnd/>
            <a:tailEnd/>
          </a:ln>
        </p:spPr>
        <p:txBody>
          <a:bodyPr wrap="square">
            <a:spAutoFit/>
          </a:bodyPr>
          <a:lstStyle/>
          <a:p>
            <a:pPr algn="just">
              <a:spcBef>
                <a:spcPct val="50000"/>
              </a:spcBef>
              <a:defRPr/>
            </a:pPr>
            <a:r>
              <a:rPr lang="ar-SA" sz="2600" dirty="0"/>
              <a:t>يسعى المربون من خلال الإجراءات العقابية سالفة الذكر إلى تقليل احتمالات ظهور السلوك غير المرغوب فيه ولكن هذه الإجراءات حتى التربوية  منها لها آثار سلبية على المعاقب وأحيانا غير مقبولة من أطراف العملية التربوية وغالباً ما تخالف الأنظمة والتعليمات التربوية وعليه سنعرض لإجراءات بديلة للعقاب تعمل على تعديل السلوكات غير المرغوبة ويستعاض بها عن الإجراءات العقابية </a:t>
            </a:r>
            <a:r>
              <a:rPr lang="ar-SA" sz="2600" u="sng" dirty="0"/>
              <a:t>نتخلص بواسطتها من السلوك غير المرغوب فيه</a:t>
            </a:r>
            <a:r>
              <a:rPr lang="ar-SA" sz="2600" dirty="0"/>
              <a:t> او </a:t>
            </a:r>
            <a:r>
              <a:rPr lang="ar-SA" sz="2600" u="sng" dirty="0"/>
              <a:t>تكوين سلوكات جديدة مرغوبة</a:t>
            </a:r>
            <a:r>
              <a:rPr lang="ar-SA" sz="2600" dirty="0"/>
              <a:t> أو </a:t>
            </a:r>
            <a:r>
              <a:rPr lang="ar-SA" sz="2600" u="sng" dirty="0"/>
              <a:t> نزيد بواسطتها حدوث السلوك المرغوب ونعمل على تقويته</a:t>
            </a:r>
            <a:r>
              <a:rPr lang="ar-SA" sz="2600" dirty="0"/>
              <a:t>:_</a:t>
            </a:r>
            <a:endParaRPr lang="en-US" sz="2600" dirty="0"/>
          </a:p>
        </p:txBody>
      </p:sp>
      <p:sp>
        <p:nvSpPr>
          <p:cNvPr id="2" name="Title 1">
            <a:extLst>
              <a:ext uri="{FF2B5EF4-FFF2-40B4-BE49-F238E27FC236}">
                <a16:creationId xmlns:a16="http://schemas.microsoft.com/office/drawing/2014/main" xmlns="" id="{1ED41817-35F3-40A6-B56D-FF70DCFD0382}"/>
              </a:ext>
            </a:extLst>
          </p:cNvPr>
          <p:cNvSpPr>
            <a:spLocks noGrp="1"/>
          </p:cNvSpPr>
          <p:nvPr>
            <p:ph type="title"/>
          </p:nvPr>
        </p:nvSpPr>
        <p:spPr>
          <a:xfrm>
            <a:off x="2906167" y="836712"/>
            <a:ext cx="5987008" cy="1143000"/>
          </a:xfrm>
        </p:spPr>
        <p:txBody>
          <a:bodyPr>
            <a:normAutofit/>
          </a:bodyPr>
          <a:lstStyle/>
          <a:p>
            <a:pPr algn="r"/>
            <a:r>
              <a:rPr lang="ar-JO" dirty="0"/>
              <a:t>بدائــــل العقـــاب</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pPr algn="r"/>
            <a:r>
              <a:rPr lang="ar-JO" b="1" dirty="0"/>
              <a:t>تطبيقات</a:t>
            </a:r>
            <a:endParaRPr lang="ar-JO" dirty="0"/>
          </a:p>
        </p:txBody>
      </p:sp>
      <p:sp>
        <p:nvSpPr>
          <p:cNvPr id="3" name="Content Placeholder 2"/>
          <p:cNvSpPr>
            <a:spLocks noGrp="1"/>
          </p:cNvSpPr>
          <p:nvPr>
            <p:ph idx="1"/>
          </p:nvPr>
        </p:nvSpPr>
        <p:spPr>
          <a:xfrm>
            <a:off x="457200" y="1412776"/>
            <a:ext cx="8229600" cy="5445224"/>
          </a:xfrm>
        </p:spPr>
        <p:txBody>
          <a:bodyPr>
            <a:normAutofit fontScale="85000" lnSpcReduction="10000"/>
          </a:bodyPr>
          <a:lstStyle/>
          <a:p>
            <a:endParaRPr lang="en-US" dirty="0"/>
          </a:p>
          <a:p>
            <a:pPr lvl="0"/>
            <a:r>
              <a:rPr lang="ar-JO" dirty="0"/>
              <a:t>بما أن السلوك الإنساني في معظم أنماطه متعلم، الإيجابي منه أو السلبي على حد سواء، فمن الممكن إكساب الطالب السلوك الإيجابي، وتعديل السلوك السلبي لديه أو إلغاؤه واستبداله بسلوك إيجابي.</a:t>
            </a:r>
            <a:endParaRPr lang="en-US" dirty="0"/>
          </a:p>
          <a:p>
            <a:pPr lvl="0"/>
            <a:r>
              <a:rPr lang="ar-JO" dirty="0"/>
              <a:t>إن السلوك الإنساني سواء الإيجابي أو السلبي منه متعلم أي مكتسب من عملية التعلم والتعليم ويمكن تعديل السلوك غير السوي من خلال تطبيقات النظرية السلوكية.</a:t>
            </a:r>
            <a:endParaRPr lang="en-US" dirty="0"/>
          </a:p>
          <a:p>
            <a:pPr lvl="0"/>
            <a:r>
              <a:rPr lang="ar-JO" dirty="0"/>
              <a:t>ان الأفعال والسلوكيات التي يقوم بها الإنسان محكومة بنتائج هذه السلوكيات إما بتكرارها أو الابتعاد عنها، فإذا كانت نتائجها غير مرغوب فيها سوف يؤدي بالتالي إلى الانطفـاء وعـدم تكرارها، أما إذا كانت نتائجها جيدة ومرغوبة ومقبولة من الآخرين، فإن ذلك سـيكون الـسبيل لإعادة فعلها وسلوكها مرة أخرى، </a:t>
            </a:r>
            <a:endParaRPr lang="en-US" dirty="0"/>
          </a:p>
          <a:p>
            <a:pPr lvl="0"/>
            <a:r>
              <a:rPr lang="ar-JO" dirty="0"/>
              <a:t>إذا قام الطفل بسلوك وكان نتيجة لذلك أن حدث شيء طيب كأن يتلقى مكافأة ( ابتسامة، نقود، مديح) فإن ذلك ما نسميه تعزيزا إيجابيا للسلوك يحفز الطفل إلى تكرار ما قام به مرة اخرى</a:t>
            </a:r>
            <a:endParaRPr lang="en-US" dirty="0"/>
          </a:p>
          <a:p>
            <a:pPr lvl="0"/>
            <a:r>
              <a:rPr lang="ar-JO" dirty="0"/>
              <a:t>الطفل الذي لا يريد المكوث في غرفته ويريد الانتقال إلى غرفة والديه، قد يقوم  بالبكاء فيحصل على ما يريد وبهذا يصبح البكاء طريقته للحصول على ما يريد لاحقا.</a:t>
            </a:r>
            <a:endParaRPr lang="en-US" dirty="0"/>
          </a:p>
          <a:p>
            <a:pPr lvl="0"/>
            <a:r>
              <a:rPr lang="ar-JO" dirty="0"/>
              <a:t>إن سلوك الطالب أو مجموعة الطلبة ليس بالضرورة يكون قد نتج عن نفس المؤثرات، وقد لا يؤدي نفس المؤثر بالضرورة إلى نفس الاستجابة عند الطلبة المختلفين ولا يؤدي نفس الاستجابات عند نفس الطالب تحت ظروف مختلفة.</a:t>
            </a:r>
            <a:endParaRPr lang="en-US" dirty="0"/>
          </a:p>
          <a:p>
            <a:endParaRPr lang="ar-JO" dirty="0"/>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http://t1.gstatic.com/images?q=tbn:ANd9GcQlhnhqet9CtJGJZAkrfHX4iKx9dAYK7Rx8UB3zR03Y_r4V8KKj"/>
          <p:cNvPicPr>
            <a:picLocks noChangeAspect="1" noChangeArrowheads="1"/>
          </p:cNvPicPr>
          <p:nvPr/>
        </p:nvPicPr>
        <p:blipFill>
          <a:blip r:embed="rId2">
            <a:lum contrast="36000"/>
          </a:blip>
          <a:srcRect/>
          <a:stretch>
            <a:fillRect/>
          </a:stretch>
        </p:blipFill>
        <p:spPr bwMode="auto">
          <a:xfrm>
            <a:off x="3779838" y="2276475"/>
            <a:ext cx="1914525" cy="2390775"/>
          </a:xfrm>
          <a:prstGeom prst="rect">
            <a:avLst/>
          </a:prstGeom>
          <a:noFill/>
          <a:ln w="9525">
            <a:noFill/>
            <a:miter lim="800000"/>
            <a:headEnd/>
            <a:tailEnd/>
          </a:ln>
        </p:spPr>
      </p:pic>
      <p:sp>
        <p:nvSpPr>
          <p:cNvPr id="3" name="Oval 2"/>
          <p:cNvSpPr/>
          <p:nvPr/>
        </p:nvSpPr>
        <p:spPr>
          <a:xfrm>
            <a:off x="7623527" y="99392"/>
            <a:ext cx="1403648" cy="1412776"/>
          </a:xfrm>
          <a:prstGeom prst="ellipse">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defRPr/>
            </a:pPr>
            <a:r>
              <a:rPr lang="ar-SA" sz="1800" b="1" dirty="0">
                <a:solidFill>
                  <a:schemeClr val="tx1"/>
                </a:solidFill>
              </a:rPr>
              <a:t>للتخلص من السلوك غير المرغوب</a:t>
            </a:r>
            <a:endParaRPr lang="en-US" sz="1800" b="1" dirty="0">
              <a:solidFill>
                <a:schemeClr val="tx1"/>
              </a:solidFill>
            </a:endParaRPr>
          </a:p>
          <a:p>
            <a:pPr algn="ctr">
              <a:defRPr/>
            </a:pPr>
            <a:endParaRPr lang="ar-JO" sz="1800" dirty="0">
              <a:solidFill>
                <a:schemeClr val="tx1"/>
              </a:solidFill>
            </a:endParaRPr>
          </a:p>
        </p:txBody>
      </p:sp>
      <p:sp>
        <p:nvSpPr>
          <p:cNvPr id="4" name="Oval 3"/>
          <p:cNvSpPr/>
          <p:nvPr/>
        </p:nvSpPr>
        <p:spPr>
          <a:xfrm>
            <a:off x="153315" y="5301208"/>
            <a:ext cx="1403648" cy="1412776"/>
          </a:xfrm>
          <a:prstGeom prst="ellipse">
            <a:avLst/>
          </a:prstGeom>
          <a:solidFill>
            <a:srgbClr val="00CC6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spcBef>
                <a:spcPct val="50000"/>
              </a:spcBef>
              <a:defRPr/>
            </a:pPr>
            <a:r>
              <a:rPr lang="ar-JO" sz="1800" b="1" dirty="0">
                <a:solidFill>
                  <a:schemeClr val="tx1"/>
                </a:solidFill>
              </a:rPr>
              <a:t>تعديل </a:t>
            </a:r>
            <a:r>
              <a:rPr lang="ar-SA" sz="1800" b="1" dirty="0">
                <a:solidFill>
                  <a:schemeClr val="tx1"/>
                </a:solidFill>
              </a:rPr>
              <a:t>بتكوين عادات جديدة</a:t>
            </a:r>
            <a:endParaRPr lang="ar-JO" sz="1800" b="1" dirty="0">
              <a:solidFill>
                <a:schemeClr val="tx1"/>
              </a:solidFill>
            </a:endParaRPr>
          </a:p>
        </p:txBody>
      </p:sp>
      <p:sp>
        <p:nvSpPr>
          <p:cNvPr id="5" name="Oval 4"/>
          <p:cNvSpPr/>
          <p:nvPr/>
        </p:nvSpPr>
        <p:spPr>
          <a:xfrm>
            <a:off x="7663294" y="5289240"/>
            <a:ext cx="1403648" cy="1412776"/>
          </a:xfrm>
          <a:prstGeom prst="ellipse">
            <a:avLst/>
          </a:prstGeom>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defRPr/>
            </a:pPr>
            <a:r>
              <a:rPr lang="ar-JO" b="1" dirty="0">
                <a:solidFill>
                  <a:schemeClr val="tx1"/>
                </a:solidFill>
              </a:rPr>
              <a:t>تقوية السلوك</a:t>
            </a:r>
            <a:endParaRPr lang="en-US" b="1" dirty="0">
              <a:solidFill>
                <a:schemeClr val="tx1"/>
              </a:solidFill>
            </a:endParaRPr>
          </a:p>
          <a:p>
            <a:pPr algn="ctr">
              <a:defRPr/>
            </a:pPr>
            <a:endParaRPr lang="ar-JO" dirty="0">
              <a:solidFill>
                <a:schemeClr val="tx1"/>
              </a:solidFill>
            </a:endParaRPr>
          </a:p>
        </p:txBody>
      </p:sp>
      <p:sp>
        <p:nvSpPr>
          <p:cNvPr id="6" name="Oval 5"/>
          <p:cNvSpPr/>
          <p:nvPr/>
        </p:nvSpPr>
        <p:spPr>
          <a:xfrm>
            <a:off x="4139952" y="188640"/>
            <a:ext cx="1043608" cy="1052736"/>
          </a:xfrm>
          <a:prstGeom prst="ellipse">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defRPr/>
            </a:pPr>
            <a:r>
              <a:rPr lang="ar-JO" sz="1800" b="1" dirty="0">
                <a:solidFill>
                  <a:schemeClr val="tx1"/>
                </a:solidFill>
              </a:rPr>
              <a:t>تغيير المتير</a:t>
            </a:r>
            <a:endParaRPr lang="en-US" sz="1800" b="1" dirty="0">
              <a:solidFill>
                <a:schemeClr val="tx1"/>
              </a:solidFill>
            </a:endParaRPr>
          </a:p>
          <a:p>
            <a:pPr algn="ctr">
              <a:defRPr/>
            </a:pPr>
            <a:endParaRPr lang="ar-JO" sz="1800" dirty="0">
              <a:solidFill>
                <a:schemeClr val="tx1"/>
              </a:solidFill>
            </a:endParaRPr>
          </a:p>
        </p:txBody>
      </p:sp>
      <p:sp>
        <p:nvSpPr>
          <p:cNvPr id="7" name="Oval 6"/>
          <p:cNvSpPr/>
          <p:nvPr/>
        </p:nvSpPr>
        <p:spPr>
          <a:xfrm>
            <a:off x="5652120" y="476672"/>
            <a:ext cx="1043608" cy="1052736"/>
          </a:xfrm>
          <a:prstGeom prst="ellipse">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defRPr/>
            </a:pPr>
            <a:r>
              <a:rPr lang="ar-JO" sz="1800" b="1" dirty="0">
                <a:solidFill>
                  <a:schemeClr val="tx1"/>
                </a:solidFill>
              </a:rPr>
              <a:t>تعزيز تفاضلي</a:t>
            </a:r>
            <a:endParaRPr lang="en-US" sz="1800" b="1" dirty="0">
              <a:solidFill>
                <a:schemeClr val="tx1"/>
              </a:solidFill>
            </a:endParaRPr>
          </a:p>
          <a:p>
            <a:pPr algn="ctr">
              <a:defRPr/>
            </a:pPr>
            <a:endParaRPr lang="ar-JO" sz="1800" dirty="0">
              <a:solidFill>
                <a:schemeClr val="tx1"/>
              </a:solidFill>
            </a:endParaRPr>
          </a:p>
        </p:txBody>
      </p:sp>
      <p:sp>
        <p:nvSpPr>
          <p:cNvPr id="8" name="Oval 7"/>
          <p:cNvSpPr/>
          <p:nvPr/>
        </p:nvSpPr>
        <p:spPr>
          <a:xfrm>
            <a:off x="6948264" y="2924944"/>
            <a:ext cx="1043608" cy="1052736"/>
          </a:xfrm>
          <a:prstGeom prst="ellipse">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defRPr/>
            </a:pPr>
            <a:r>
              <a:rPr lang="ar-JO" sz="1800" b="1" dirty="0">
                <a:solidFill>
                  <a:schemeClr val="tx1"/>
                </a:solidFill>
              </a:rPr>
              <a:t>ضبط الذات</a:t>
            </a:r>
            <a:endParaRPr lang="en-US" sz="1800" b="1" dirty="0">
              <a:solidFill>
                <a:schemeClr val="tx1"/>
              </a:solidFill>
            </a:endParaRPr>
          </a:p>
          <a:p>
            <a:pPr algn="ctr">
              <a:defRPr/>
            </a:pPr>
            <a:endParaRPr lang="ar-JO" sz="1800" dirty="0">
              <a:solidFill>
                <a:schemeClr val="tx1"/>
              </a:solidFill>
            </a:endParaRPr>
          </a:p>
        </p:txBody>
      </p:sp>
      <p:sp>
        <p:nvSpPr>
          <p:cNvPr id="9" name="Oval 8"/>
          <p:cNvSpPr/>
          <p:nvPr/>
        </p:nvSpPr>
        <p:spPr>
          <a:xfrm>
            <a:off x="6732240" y="1484784"/>
            <a:ext cx="1043608" cy="1052736"/>
          </a:xfrm>
          <a:prstGeom prst="ellipse">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defRPr/>
            </a:pPr>
            <a:r>
              <a:rPr lang="ar-JO" sz="1800" b="1" dirty="0">
                <a:solidFill>
                  <a:schemeClr val="tx1"/>
                </a:solidFill>
              </a:rPr>
              <a:t>عقد سلوكي</a:t>
            </a:r>
            <a:endParaRPr lang="en-US" sz="1800" b="1" dirty="0">
              <a:solidFill>
                <a:schemeClr val="tx1"/>
              </a:solidFill>
            </a:endParaRPr>
          </a:p>
          <a:p>
            <a:pPr algn="ctr">
              <a:defRPr/>
            </a:pPr>
            <a:endParaRPr lang="ar-JO" sz="1800" dirty="0">
              <a:solidFill>
                <a:schemeClr val="tx1"/>
              </a:solidFill>
            </a:endParaRPr>
          </a:p>
        </p:txBody>
      </p:sp>
      <p:sp>
        <p:nvSpPr>
          <p:cNvPr id="10" name="Oval 9"/>
          <p:cNvSpPr/>
          <p:nvPr/>
        </p:nvSpPr>
        <p:spPr>
          <a:xfrm>
            <a:off x="6732240" y="4293096"/>
            <a:ext cx="1043608" cy="1052736"/>
          </a:xfrm>
          <a:prstGeom prst="ellipse">
            <a:avLst/>
          </a:prstGeom>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defRPr/>
            </a:pPr>
            <a:r>
              <a:rPr lang="ar-JO" sz="1800" b="1" dirty="0">
                <a:solidFill>
                  <a:schemeClr val="tx1"/>
                </a:solidFill>
              </a:rPr>
              <a:t>تعزيز رمزي</a:t>
            </a:r>
            <a:endParaRPr lang="en-US" sz="1800" b="1" dirty="0">
              <a:solidFill>
                <a:schemeClr val="tx1"/>
              </a:solidFill>
            </a:endParaRPr>
          </a:p>
          <a:p>
            <a:pPr algn="ctr">
              <a:defRPr/>
            </a:pPr>
            <a:endParaRPr lang="ar-JO" sz="1800" dirty="0">
              <a:solidFill>
                <a:schemeClr val="tx1"/>
              </a:solidFill>
            </a:endParaRPr>
          </a:p>
        </p:txBody>
      </p:sp>
      <p:sp>
        <p:nvSpPr>
          <p:cNvPr id="11" name="Oval 10"/>
          <p:cNvSpPr/>
          <p:nvPr/>
        </p:nvSpPr>
        <p:spPr>
          <a:xfrm>
            <a:off x="1446437" y="3068960"/>
            <a:ext cx="1216843" cy="1052736"/>
          </a:xfrm>
          <a:prstGeom prst="ellipse">
            <a:avLst/>
          </a:prstGeom>
          <a:solidFill>
            <a:srgbClr val="00CC6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spcBef>
                <a:spcPct val="50000"/>
              </a:spcBef>
              <a:defRPr/>
            </a:pPr>
            <a:r>
              <a:rPr lang="ar-JO" sz="1800" b="1" dirty="0">
                <a:solidFill>
                  <a:schemeClr val="tx1"/>
                </a:solidFill>
              </a:rPr>
              <a:t>التشكيل</a:t>
            </a:r>
            <a:endParaRPr lang="en-US" sz="1800" b="1" dirty="0">
              <a:solidFill>
                <a:schemeClr val="tx1"/>
              </a:solidFill>
            </a:endParaRPr>
          </a:p>
        </p:txBody>
      </p:sp>
      <p:sp>
        <p:nvSpPr>
          <p:cNvPr id="22" name="Oval 21"/>
          <p:cNvSpPr/>
          <p:nvPr/>
        </p:nvSpPr>
        <p:spPr>
          <a:xfrm>
            <a:off x="2123728" y="4437112"/>
            <a:ext cx="1043608" cy="1052736"/>
          </a:xfrm>
          <a:prstGeom prst="ellipse">
            <a:avLst/>
          </a:prstGeom>
          <a:solidFill>
            <a:srgbClr val="00CC6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b"/>
          <a:lstStyle/>
          <a:p>
            <a:pPr algn="ctr">
              <a:spcBef>
                <a:spcPct val="50000"/>
              </a:spcBef>
              <a:defRPr/>
            </a:pPr>
            <a:r>
              <a:rPr lang="ar-JO" sz="1600" b="1" dirty="0">
                <a:solidFill>
                  <a:schemeClr val="tx1"/>
                </a:solidFill>
              </a:rPr>
              <a:t>التسلسل</a:t>
            </a:r>
            <a:endParaRPr lang="en-US" sz="1600" b="1" dirty="0">
              <a:solidFill>
                <a:schemeClr val="tx1"/>
              </a:solidFill>
            </a:endParaRPr>
          </a:p>
        </p:txBody>
      </p:sp>
      <p:sp>
        <p:nvSpPr>
          <p:cNvPr id="23" name="Oval 22"/>
          <p:cNvSpPr/>
          <p:nvPr/>
        </p:nvSpPr>
        <p:spPr>
          <a:xfrm>
            <a:off x="3059832" y="5301208"/>
            <a:ext cx="1043608" cy="1052736"/>
          </a:xfrm>
          <a:prstGeom prst="ellipse">
            <a:avLst/>
          </a:prstGeom>
          <a:solidFill>
            <a:srgbClr val="00CC6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spcBef>
                <a:spcPct val="50000"/>
              </a:spcBef>
              <a:defRPr/>
            </a:pPr>
            <a:r>
              <a:rPr lang="ar-JO" sz="1400" b="1" dirty="0">
                <a:solidFill>
                  <a:schemeClr val="tx1"/>
                </a:solidFill>
              </a:rPr>
              <a:t>التلاشي التدريجي</a:t>
            </a:r>
            <a:endParaRPr lang="en-US" sz="1400" b="1" dirty="0">
              <a:solidFill>
                <a:schemeClr val="tx1"/>
              </a:solidFill>
            </a:endParaRPr>
          </a:p>
          <a:p>
            <a:pPr algn="ctr">
              <a:spcBef>
                <a:spcPct val="50000"/>
              </a:spcBef>
              <a:defRPr/>
            </a:pPr>
            <a:endParaRPr lang="ar-JO" sz="1400" b="1" dirty="0">
              <a:solidFill>
                <a:schemeClr val="tx1"/>
              </a:solidFill>
            </a:endParaRPr>
          </a:p>
        </p:txBody>
      </p:sp>
      <p:sp>
        <p:nvSpPr>
          <p:cNvPr id="24" name="Oval 23"/>
          <p:cNvSpPr/>
          <p:nvPr/>
        </p:nvSpPr>
        <p:spPr>
          <a:xfrm>
            <a:off x="4427984" y="5589240"/>
            <a:ext cx="1043608" cy="1052736"/>
          </a:xfrm>
          <a:prstGeom prst="ellipse">
            <a:avLst/>
          </a:prstGeom>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defRPr/>
            </a:pPr>
            <a:r>
              <a:rPr lang="ar-JO" sz="2000" b="1" dirty="0">
                <a:solidFill>
                  <a:schemeClr val="tx1"/>
                </a:solidFill>
              </a:rPr>
              <a:t>تعزيز سلبي</a:t>
            </a:r>
            <a:endParaRPr lang="en-US" sz="2000" b="1" dirty="0">
              <a:solidFill>
                <a:schemeClr val="tx1"/>
              </a:solidFill>
            </a:endParaRPr>
          </a:p>
          <a:p>
            <a:pPr algn="ctr">
              <a:defRPr/>
            </a:pPr>
            <a:endParaRPr lang="ar-JO" sz="2000" b="1" dirty="0">
              <a:solidFill>
                <a:schemeClr val="tx1"/>
              </a:solidFill>
            </a:endParaRPr>
          </a:p>
        </p:txBody>
      </p:sp>
      <p:sp>
        <p:nvSpPr>
          <p:cNvPr id="25" name="Oval 24"/>
          <p:cNvSpPr/>
          <p:nvPr/>
        </p:nvSpPr>
        <p:spPr>
          <a:xfrm>
            <a:off x="5652120" y="5301208"/>
            <a:ext cx="1043608" cy="1052736"/>
          </a:xfrm>
          <a:prstGeom prst="ellipse">
            <a:avLst/>
          </a:prstGeom>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defRPr/>
            </a:pPr>
            <a:r>
              <a:rPr lang="ar-JO" sz="2000" b="1" dirty="0">
                <a:solidFill>
                  <a:schemeClr val="tx1"/>
                </a:solidFill>
              </a:rPr>
              <a:t>تعزيز ايجابي</a:t>
            </a:r>
            <a:endParaRPr lang="en-US" sz="2000" b="1" dirty="0">
              <a:solidFill>
                <a:schemeClr val="tx1"/>
              </a:solidFill>
            </a:endParaRPr>
          </a:p>
          <a:p>
            <a:pPr algn="ctr">
              <a:defRPr/>
            </a:pPr>
            <a:endParaRPr lang="ar-JO" sz="2000" b="1" dirty="0">
              <a:solidFill>
                <a:schemeClr val="tx1"/>
              </a:solidFill>
            </a:endParaRPr>
          </a:p>
        </p:txBody>
      </p:sp>
      <p:sp>
        <p:nvSpPr>
          <p:cNvPr id="26" name="Oval 25"/>
          <p:cNvSpPr/>
          <p:nvPr/>
        </p:nvSpPr>
        <p:spPr>
          <a:xfrm>
            <a:off x="1835696" y="1673424"/>
            <a:ext cx="1043608" cy="1008112"/>
          </a:xfrm>
          <a:prstGeom prst="ellipse">
            <a:avLst/>
          </a:prstGeom>
          <a:solidFill>
            <a:srgbClr val="00CC6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spcBef>
                <a:spcPct val="50000"/>
              </a:spcBef>
              <a:defRPr/>
            </a:pPr>
            <a:r>
              <a:rPr lang="ar-JO" sz="1800" b="1" dirty="0">
                <a:solidFill>
                  <a:schemeClr val="tx1"/>
                </a:solidFill>
              </a:rPr>
              <a:t>الحث</a:t>
            </a:r>
            <a:endParaRPr lang="en-US" sz="1800" b="1" dirty="0">
              <a:solidFill>
                <a:schemeClr val="tx1"/>
              </a:solidFill>
            </a:endParaRPr>
          </a:p>
        </p:txBody>
      </p:sp>
      <p:sp>
        <p:nvSpPr>
          <p:cNvPr id="27" name="Oval 26"/>
          <p:cNvSpPr/>
          <p:nvPr/>
        </p:nvSpPr>
        <p:spPr>
          <a:xfrm>
            <a:off x="2577480" y="620688"/>
            <a:ext cx="1165920" cy="1052736"/>
          </a:xfrm>
          <a:prstGeom prst="ellipse">
            <a:avLst/>
          </a:prstGeom>
          <a:solidFill>
            <a:srgbClr val="00CC6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lstStyle/>
          <a:p>
            <a:pPr algn="ctr">
              <a:spcBef>
                <a:spcPct val="50000"/>
              </a:spcBef>
              <a:defRPr/>
            </a:pPr>
            <a:r>
              <a:rPr lang="ar-JO" sz="1800" b="1" dirty="0">
                <a:solidFill>
                  <a:schemeClr val="tx1"/>
                </a:solidFill>
              </a:rPr>
              <a:t>النمذجة</a:t>
            </a:r>
            <a:endParaRPr lang="en-US" sz="1800" b="1" dirty="0">
              <a:solidFill>
                <a:schemeClr val="tx1"/>
              </a:solidFill>
            </a:endParaRPr>
          </a:p>
          <a:p>
            <a:pPr algn="ctr">
              <a:spcBef>
                <a:spcPct val="50000"/>
              </a:spcBef>
              <a:defRPr/>
            </a:pPr>
            <a:endParaRPr lang="ar-JO" sz="1800" b="1" dirty="0">
              <a:solidFill>
                <a:schemeClr val="tx1"/>
              </a:solidFill>
            </a:endParaRPr>
          </a:p>
        </p:txBody>
      </p:sp>
      <p:cxnSp>
        <p:nvCxnSpPr>
          <p:cNvPr id="30" name="Straight Arrow Connector 29"/>
          <p:cNvCxnSpPr/>
          <p:nvPr/>
        </p:nvCxnSpPr>
        <p:spPr>
          <a:xfrm flipH="1">
            <a:off x="5580063" y="1484313"/>
            <a:ext cx="360362" cy="792162"/>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endCxn id="83970" idx="0"/>
          </p:cNvCxnSpPr>
          <p:nvPr/>
        </p:nvCxnSpPr>
        <p:spPr>
          <a:xfrm>
            <a:off x="4643438" y="1196975"/>
            <a:ext cx="93662" cy="107950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5724525" y="2276475"/>
            <a:ext cx="1079500" cy="647700"/>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endCxn id="83970" idx="3"/>
          </p:cNvCxnSpPr>
          <p:nvPr/>
        </p:nvCxnSpPr>
        <p:spPr>
          <a:xfrm flipH="1">
            <a:off x="5694363" y="3213100"/>
            <a:ext cx="1254125" cy="258763"/>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flipV="1">
            <a:off x="5651500" y="4149725"/>
            <a:ext cx="1152525" cy="358775"/>
          </a:xfrm>
          <a:prstGeom prst="straightConnector1">
            <a:avLst/>
          </a:prstGeom>
          <a:ln w="5715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flipV="1">
            <a:off x="5651500" y="4652963"/>
            <a:ext cx="288925" cy="720725"/>
          </a:xfrm>
          <a:prstGeom prst="straightConnector1">
            <a:avLst/>
          </a:prstGeom>
          <a:ln w="5715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flipV="1">
            <a:off x="4859338" y="4652963"/>
            <a:ext cx="73025" cy="936625"/>
          </a:xfrm>
          <a:prstGeom prst="straightConnector1">
            <a:avLst/>
          </a:prstGeom>
          <a:ln w="57150">
            <a:solidFill>
              <a:schemeClr val="accent3">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V="1">
            <a:off x="3851275" y="4652963"/>
            <a:ext cx="433388" cy="720725"/>
          </a:xfrm>
          <a:prstGeom prst="straightConnector1">
            <a:avLst/>
          </a:prstGeom>
          <a:ln w="57150">
            <a:solidFill>
              <a:srgbClr val="00CC66"/>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V="1">
            <a:off x="3132138" y="4292600"/>
            <a:ext cx="647700" cy="504825"/>
          </a:xfrm>
          <a:prstGeom prst="straightConnector1">
            <a:avLst/>
          </a:prstGeom>
          <a:ln w="57150">
            <a:solidFill>
              <a:srgbClr val="00CC66"/>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V="1">
            <a:off x="2700338" y="3284538"/>
            <a:ext cx="1079500" cy="288925"/>
          </a:xfrm>
          <a:prstGeom prst="straightConnector1">
            <a:avLst/>
          </a:prstGeom>
          <a:ln w="57150">
            <a:solidFill>
              <a:srgbClr val="00CC66"/>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2843213" y="2349500"/>
            <a:ext cx="865187" cy="71438"/>
          </a:xfrm>
          <a:prstGeom prst="straightConnector1">
            <a:avLst/>
          </a:prstGeom>
          <a:ln w="57150">
            <a:solidFill>
              <a:srgbClr val="00CC66"/>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3492500" y="1628775"/>
            <a:ext cx="503238" cy="647700"/>
          </a:xfrm>
          <a:prstGeom prst="straightConnector1">
            <a:avLst/>
          </a:prstGeom>
          <a:ln w="57150">
            <a:solidFill>
              <a:srgbClr val="00CC66"/>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Bottom)">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lide(fromBottom)">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lide(fromBottom)">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2770"/>
                                        </p:tgtEl>
                                        <p:attrNameLst>
                                          <p:attrName>style.visibility</p:attrName>
                                        </p:attrNameLst>
                                      </p:cBhvr>
                                      <p:to>
                                        <p:strVal val="visible"/>
                                      </p:to>
                                    </p:set>
                                    <p:animEffect transition="in" filter="box(in)">
                                      <p:cBhvr>
                                        <p:cTn id="22" dur="500"/>
                                        <p:tgtEl>
                                          <p:spTgt spid="32770"/>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4"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heel(4)">
                                      <p:cBhvr>
                                        <p:cTn id="27" dur="500"/>
                                        <p:tgtEl>
                                          <p:spTgt spid="6"/>
                                        </p:tgtEl>
                                      </p:cBhvr>
                                    </p:animEffect>
                                  </p:childTnLst>
                                </p:cTn>
                              </p:par>
                              <p:par>
                                <p:cTn id="28" presetID="21" presetClass="entr" presetSubtype="4" fill="hold"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heel(4)">
                                      <p:cBhvr>
                                        <p:cTn id="30" dur="500"/>
                                        <p:tgtEl>
                                          <p:spTgt spid="7"/>
                                        </p:tgtEl>
                                      </p:cBhvr>
                                    </p:animEffect>
                                  </p:childTnLst>
                                </p:cTn>
                              </p:par>
                              <p:par>
                                <p:cTn id="31" presetID="21" presetClass="entr" presetSubtype="4"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heel(4)">
                                      <p:cBhvr>
                                        <p:cTn id="33" dur="500"/>
                                        <p:tgtEl>
                                          <p:spTgt spid="9"/>
                                        </p:tgtEl>
                                      </p:cBhvr>
                                    </p:animEffect>
                                  </p:childTnLst>
                                </p:cTn>
                              </p:par>
                              <p:par>
                                <p:cTn id="34" presetID="21" presetClass="entr" presetSubtype="4" fill="hold"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wheel(4)">
                                      <p:cBhvr>
                                        <p:cTn id="36" dur="500"/>
                                        <p:tgtEl>
                                          <p:spTgt spid="8"/>
                                        </p:tgtEl>
                                      </p:cBhvr>
                                    </p:animEffect>
                                  </p:childTnLst>
                                </p:cTn>
                              </p:par>
                              <p:par>
                                <p:cTn id="37" presetID="21" presetClass="entr" presetSubtype="4"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heel(4)">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nodeType="click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box(in)">
                                      <p:cBhvr>
                                        <p:cTn id="44" dur="500"/>
                                        <p:tgtEl>
                                          <p:spTgt spid="31"/>
                                        </p:tgtEl>
                                      </p:cBhvr>
                                    </p:animEffect>
                                  </p:childTnLst>
                                </p:cTn>
                              </p:par>
                              <p:par>
                                <p:cTn id="45" presetID="4" presetClass="entr" presetSubtype="16"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box(in)">
                                      <p:cBhvr>
                                        <p:cTn id="47" dur="500"/>
                                        <p:tgtEl>
                                          <p:spTgt spid="30"/>
                                        </p:tgtEl>
                                      </p:cBhvr>
                                    </p:animEffect>
                                  </p:childTnLst>
                                </p:cTn>
                              </p:par>
                              <p:par>
                                <p:cTn id="48" presetID="4" presetClass="entr" presetSubtype="16" fill="hold" nodeType="with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box(in)">
                                      <p:cBhvr>
                                        <p:cTn id="50" dur="500"/>
                                        <p:tgtEl>
                                          <p:spTgt spid="33"/>
                                        </p:tgtEl>
                                      </p:cBhvr>
                                    </p:animEffect>
                                  </p:childTnLst>
                                </p:cTn>
                              </p:par>
                              <p:par>
                                <p:cTn id="51" presetID="4" presetClass="entr" presetSubtype="16" fill="hold" nodeType="withEffect">
                                  <p:stCondLst>
                                    <p:cond delay="0"/>
                                  </p:stCondLst>
                                  <p:childTnLst>
                                    <p:set>
                                      <p:cBhvr>
                                        <p:cTn id="52" dur="1" fill="hold">
                                          <p:stCondLst>
                                            <p:cond delay="0"/>
                                          </p:stCondLst>
                                        </p:cTn>
                                        <p:tgtEl>
                                          <p:spTgt spid="35"/>
                                        </p:tgtEl>
                                        <p:attrNameLst>
                                          <p:attrName>style.visibility</p:attrName>
                                        </p:attrNameLst>
                                      </p:cBhvr>
                                      <p:to>
                                        <p:strVal val="visible"/>
                                      </p:to>
                                    </p:set>
                                    <p:animEffect transition="in" filter="box(in)">
                                      <p:cBhvr>
                                        <p:cTn id="53" dur="500"/>
                                        <p:tgtEl>
                                          <p:spTgt spid="35"/>
                                        </p:tgtEl>
                                      </p:cBhvr>
                                    </p:animEffect>
                                  </p:childTnLst>
                                </p:cTn>
                              </p:par>
                              <p:par>
                                <p:cTn id="54" presetID="4" presetClass="entr" presetSubtype="16" fill="hold" nodeType="with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box(in)">
                                      <p:cBhvr>
                                        <p:cTn id="56" dur="500"/>
                                        <p:tgtEl>
                                          <p:spTgt spid="37"/>
                                        </p:tgtEl>
                                      </p:cBhvr>
                                    </p:animEffect>
                                  </p:childTnLst>
                                </p:cTn>
                              </p:par>
                            </p:childTnLst>
                          </p:cTn>
                        </p:par>
                      </p:childTnLst>
                    </p:cTn>
                  </p:par>
                  <p:par>
                    <p:cTn id="57" fill="hold">
                      <p:stCondLst>
                        <p:cond delay="indefinite"/>
                      </p:stCondLst>
                      <p:childTnLst>
                        <p:par>
                          <p:cTn id="58" fill="hold">
                            <p:stCondLst>
                              <p:cond delay="0"/>
                            </p:stCondLst>
                            <p:childTnLst>
                              <p:par>
                                <p:cTn id="59" presetID="21" presetClass="entr" presetSubtype="4" fill="hold" nodeType="click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wheel(4)">
                                      <p:cBhvr>
                                        <p:cTn id="61" dur="500"/>
                                        <p:tgtEl>
                                          <p:spTgt spid="27"/>
                                        </p:tgtEl>
                                      </p:cBhvr>
                                    </p:animEffect>
                                  </p:childTnLst>
                                </p:cTn>
                              </p:par>
                              <p:par>
                                <p:cTn id="62" presetID="21" presetClass="entr" presetSubtype="4" fill="hold" nodeType="with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heel(4)">
                                      <p:cBhvr>
                                        <p:cTn id="64" dur="500"/>
                                        <p:tgtEl>
                                          <p:spTgt spid="26"/>
                                        </p:tgtEl>
                                      </p:cBhvr>
                                    </p:animEffect>
                                  </p:childTnLst>
                                </p:cTn>
                              </p:par>
                              <p:par>
                                <p:cTn id="65" presetID="21" presetClass="entr" presetSubtype="4" fill="hold" nodeType="with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heel(4)">
                                      <p:cBhvr>
                                        <p:cTn id="67" dur="500"/>
                                        <p:tgtEl>
                                          <p:spTgt spid="11"/>
                                        </p:tgtEl>
                                      </p:cBhvr>
                                    </p:animEffect>
                                  </p:childTnLst>
                                </p:cTn>
                              </p:par>
                              <p:par>
                                <p:cTn id="68" presetID="21" presetClass="entr" presetSubtype="4" fill="hold"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wheel(4)">
                                      <p:cBhvr>
                                        <p:cTn id="70" dur="500"/>
                                        <p:tgtEl>
                                          <p:spTgt spid="22"/>
                                        </p:tgtEl>
                                      </p:cBhvr>
                                    </p:animEffect>
                                  </p:childTnLst>
                                </p:cTn>
                              </p:par>
                              <p:par>
                                <p:cTn id="71" presetID="21" presetClass="entr" presetSubtype="4" fill="hold" nodeType="with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wheel(4)">
                                      <p:cBhvr>
                                        <p:cTn id="73" dur="500"/>
                                        <p:tgtEl>
                                          <p:spTgt spid="23"/>
                                        </p:tgtEl>
                                      </p:cBhvr>
                                    </p:animEffect>
                                  </p:childTnLst>
                                </p:cTn>
                              </p:par>
                            </p:childTnLst>
                          </p:cTn>
                        </p:par>
                      </p:childTnLst>
                    </p:cTn>
                  </p:par>
                  <p:par>
                    <p:cTn id="74" fill="hold">
                      <p:stCondLst>
                        <p:cond delay="indefinite"/>
                      </p:stCondLst>
                      <p:childTnLst>
                        <p:par>
                          <p:cTn id="75" fill="hold">
                            <p:stCondLst>
                              <p:cond delay="0"/>
                            </p:stCondLst>
                            <p:childTnLst>
                              <p:par>
                                <p:cTn id="76" presetID="4" presetClass="entr" presetSubtype="16" fill="hold" nodeType="clickEffect">
                                  <p:stCondLst>
                                    <p:cond delay="0"/>
                                  </p:stCondLst>
                                  <p:childTnLst>
                                    <p:set>
                                      <p:cBhvr>
                                        <p:cTn id="77" dur="1" fill="hold">
                                          <p:stCondLst>
                                            <p:cond delay="0"/>
                                          </p:stCondLst>
                                        </p:cTn>
                                        <p:tgtEl>
                                          <p:spTgt spid="63"/>
                                        </p:tgtEl>
                                        <p:attrNameLst>
                                          <p:attrName>style.visibility</p:attrName>
                                        </p:attrNameLst>
                                      </p:cBhvr>
                                      <p:to>
                                        <p:strVal val="visible"/>
                                      </p:to>
                                    </p:set>
                                    <p:animEffect transition="in" filter="box(in)">
                                      <p:cBhvr>
                                        <p:cTn id="78" dur="500"/>
                                        <p:tgtEl>
                                          <p:spTgt spid="63"/>
                                        </p:tgtEl>
                                      </p:cBhvr>
                                    </p:animEffect>
                                  </p:childTnLst>
                                </p:cTn>
                              </p:par>
                              <p:par>
                                <p:cTn id="79" presetID="4" presetClass="entr" presetSubtype="16" fill="hold" nodeType="withEffect">
                                  <p:stCondLst>
                                    <p:cond delay="0"/>
                                  </p:stCondLst>
                                  <p:childTnLst>
                                    <p:set>
                                      <p:cBhvr>
                                        <p:cTn id="80" dur="1" fill="hold">
                                          <p:stCondLst>
                                            <p:cond delay="0"/>
                                          </p:stCondLst>
                                        </p:cTn>
                                        <p:tgtEl>
                                          <p:spTgt spid="60"/>
                                        </p:tgtEl>
                                        <p:attrNameLst>
                                          <p:attrName>style.visibility</p:attrName>
                                        </p:attrNameLst>
                                      </p:cBhvr>
                                      <p:to>
                                        <p:strVal val="visible"/>
                                      </p:to>
                                    </p:set>
                                    <p:animEffect transition="in" filter="box(in)">
                                      <p:cBhvr>
                                        <p:cTn id="81" dur="500"/>
                                        <p:tgtEl>
                                          <p:spTgt spid="60"/>
                                        </p:tgtEl>
                                      </p:cBhvr>
                                    </p:animEffect>
                                  </p:childTnLst>
                                </p:cTn>
                              </p:par>
                              <p:par>
                                <p:cTn id="82" presetID="4" presetClass="entr" presetSubtype="16" fill="hold" nodeType="withEffect">
                                  <p:stCondLst>
                                    <p:cond delay="0"/>
                                  </p:stCondLst>
                                  <p:childTnLst>
                                    <p:set>
                                      <p:cBhvr>
                                        <p:cTn id="83" dur="1" fill="hold">
                                          <p:stCondLst>
                                            <p:cond delay="0"/>
                                          </p:stCondLst>
                                        </p:cTn>
                                        <p:tgtEl>
                                          <p:spTgt spid="56"/>
                                        </p:tgtEl>
                                        <p:attrNameLst>
                                          <p:attrName>style.visibility</p:attrName>
                                        </p:attrNameLst>
                                      </p:cBhvr>
                                      <p:to>
                                        <p:strVal val="visible"/>
                                      </p:to>
                                    </p:set>
                                    <p:animEffect transition="in" filter="box(in)">
                                      <p:cBhvr>
                                        <p:cTn id="84" dur="500"/>
                                        <p:tgtEl>
                                          <p:spTgt spid="56"/>
                                        </p:tgtEl>
                                      </p:cBhvr>
                                    </p:animEffect>
                                  </p:childTnLst>
                                </p:cTn>
                              </p:par>
                              <p:par>
                                <p:cTn id="85" presetID="4" presetClass="entr" presetSubtype="16" fill="hold" nodeType="withEffect">
                                  <p:stCondLst>
                                    <p:cond delay="0"/>
                                  </p:stCondLst>
                                  <p:childTnLst>
                                    <p:set>
                                      <p:cBhvr>
                                        <p:cTn id="86" dur="1" fill="hold">
                                          <p:stCondLst>
                                            <p:cond delay="0"/>
                                          </p:stCondLst>
                                        </p:cTn>
                                        <p:tgtEl>
                                          <p:spTgt spid="54"/>
                                        </p:tgtEl>
                                        <p:attrNameLst>
                                          <p:attrName>style.visibility</p:attrName>
                                        </p:attrNameLst>
                                      </p:cBhvr>
                                      <p:to>
                                        <p:strVal val="visible"/>
                                      </p:to>
                                    </p:set>
                                    <p:animEffect transition="in" filter="box(in)">
                                      <p:cBhvr>
                                        <p:cTn id="87" dur="500"/>
                                        <p:tgtEl>
                                          <p:spTgt spid="54"/>
                                        </p:tgtEl>
                                      </p:cBhvr>
                                    </p:animEffect>
                                  </p:childTnLst>
                                </p:cTn>
                              </p:par>
                              <p:par>
                                <p:cTn id="88" presetID="4" presetClass="entr" presetSubtype="16" fill="hold" nodeType="withEffect">
                                  <p:stCondLst>
                                    <p:cond delay="0"/>
                                  </p:stCondLst>
                                  <p:childTnLst>
                                    <p:set>
                                      <p:cBhvr>
                                        <p:cTn id="89" dur="1" fill="hold">
                                          <p:stCondLst>
                                            <p:cond delay="0"/>
                                          </p:stCondLst>
                                        </p:cTn>
                                        <p:tgtEl>
                                          <p:spTgt spid="50"/>
                                        </p:tgtEl>
                                        <p:attrNameLst>
                                          <p:attrName>style.visibility</p:attrName>
                                        </p:attrNameLst>
                                      </p:cBhvr>
                                      <p:to>
                                        <p:strVal val="visible"/>
                                      </p:to>
                                    </p:set>
                                    <p:animEffect transition="in" filter="box(in)">
                                      <p:cBhvr>
                                        <p:cTn id="90" dur="500"/>
                                        <p:tgtEl>
                                          <p:spTgt spid="50"/>
                                        </p:tgtEl>
                                      </p:cBhvr>
                                    </p:animEffect>
                                  </p:childTnLst>
                                </p:cTn>
                              </p:par>
                            </p:childTnLst>
                          </p:cTn>
                        </p:par>
                      </p:childTnLst>
                    </p:cTn>
                  </p:par>
                  <p:par>
                    <p:cTn id="91" fill="hold">
                      <p:stCondLst>
                        <p:cond delay="indefinite"/>
                      </p:stCondLst>
                      <p:childTnLst>
                        <p:par>
                          <p:cTn id="92" fill="hold">
                            <p:stCondLst>
                              <p:cond delay="0"/>
                            </p:stCondLst>
                            <p:childTnLst>
                              <p:par>
                                <p:cTn id="93" presetID="21" presetClass="entr" presetSubtype="4" fill="hold" nodeType="click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wheel(4)">
                                      <p:cBhvr>
                                        <p:cTn id="95" dur="500"/>
                                        <p:tgtEl>
                                          <p:spTgt spid="25"/>
                                        </p:tgtEl>
                                      </p:cBhvr>
                                    </p:animEffect>
                                  </p:childTnLst>
                                </p:cTn>
                              </p:par>
                              <p:par>
                                <p:cTn id="96" presetID="21" presetClass="entr" presetSubtype="4" fill="hold" nodeType="withEffect">
                                  <p:stCondLst>
                                    <p:cond delay="0"/>
                                  </p:stCondLst>
                                  <p:childTnLst>
                                    <p:set>
                                      <p:cBhvr>
                                        <p:cTn id="97" dur="1" fill="hold">
                                          <p:stCondLst>
                                            <p:cond delay="0"/>
                                          </p:stCondLst>
                                        </p:cTn>
                                        <p:tgtEl>
                                          <p:spTgt spid="24"/>
                                        </p:tgtEl>
                                        <p:attrNameLst>
                                          <p:attrName>style.visibility</p:attrName>
                                        </p:attrNameLst>
                                      </p:cBhvr>
                                      <p:to>
                                        <p:strVal val="visible"/>
                                      </p:to>
                                    </p:set>
                                    <p:animEffect transition="in" filter="wheel(4)">
                                      <p:cBhvr>
                                        <p:cTn id="98" dur="500"/>
                                        <p:tgtEl>
                                          <p:spTgt spid="24"/>
                                        </p:tgtEl>
                                      </p:cBhvr>
                                    </p:animEffect>
                                  </p:childTnLst>
                                </p:cTn>
                              </p:par>
                            </p:childTnLst>
                          </p:cTn>
                        </p:par>
                      </p:childTnLst>
                    </p:cTn>
                  </p:par>
                  <p:par>
                    <p:cTn id="99" fill="hold">
                      <p:stCondLst>
                        <p:cond delay="indefinite"/>
                      </p:stCondLst>
                      <p:childTnLst>
                        <p:par>
                          <p:cTn id="100" fill="hold">
                            <p:stCondLst>
                              <p:cond delay="0"/>
                            </p:stCondLst>
                            <p:childTnLst>
                              <p:par>
                                <p:cTn id="101" presetID="4" presetClass="entr" presetSubtype="16" fill="hold" nodeType="click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box(in)">
                                      <p:cBhvr>
                                        <p:cTn id="103" dur="500"/>
                                        <p:tgtEl>
                                          <p:spTgt spid="40"/>
                                        </p:tgtEl>
                                      </p:cBhvr>
                                    </p:animEffect>
                                  </p:childTnLst>
                                </p:cTn>
                              </p:par>
                              <p:par>
                                <p:cTn id="104" presetID="4" presetClass="entr" presetSubtype="16" fill="hold" nodeType="withEffect">
                                  <p:stCondLst>
                                    <p:cond delay="0"/>
                                  </p:stCondLst>
                                  <p:childTnLst>
                                    <p:set>
                                      <p:cBhvr>
                                        <p:cTn id="105" dur="1" fill="hold">
                                          <p:stCondLst>
                                            <p:cond delay="0"/>
                                          </p:stCondLst>
                                        </p:cTn>
                                        <p:tgtEl>
                                          <p:spTgt spid="44"/>
                                        </p:tgtEl>
                                        <p:attrNameLst>
                                          <p:attrName>style.visibility</p:attrName>
                                        </p:attrNameLst>
                                      </p:cBhvr>
                                      <p:to>
                                        <p:strVal val="visible"/>
                                      </p:to>
                                    </p:set>
                                    <p:animEffect transition="in" filter="box(in)">
                                      <p:cBhvr>
                                        <p:cTn id="10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60243481"/>
              </p:ext>
            </p:extLst>
          </p:nvPr>
        </p:nvGraphicFramePr>
        <p:xfrm>
          <a:off x="89772" y="2590322"/>
          <a:ext cx="8964456" cy="3718998"/>
        </p:xfrm>
        <a:graphic>
          <a:graphicData uri="http://schemas.openxmlformats.org/drawingml/2006/table">
            <a:tbl>
              <a:tblPr rtl="1" firstRow="1" bandRow="1">
                <a:tableStyleId>{5C22544A-7EE6-4342-B048-85BDC9FD1C3A}</a:tableStyleId>
              </a:tblPr>
              <a:tblGrid>
                <a:gridCol w="6897404">
                  <a:extLst>
                    <a:ext uri="{9D8B030D-6E8A-4147-A177-3AD203B41FA5}">
                      <a16:colId xmlns:a16="http://schemas.microsoft.com/office/drawing/2014/main" xmlns="" val="20000"/>
                    </a:ext>
                  </a:extLst>
                </a:gridCol>
                <a:gridCol w="2067052">
                  <a:extLst>
                    <a:ext uri="{9D8B030D-6E8A-4147-A177-3AD203B41FA5}">
                      <a16:colId xmlns:a16="http://schemas.microsoft.com/office/drawing/2014/main" xmlns="" val="20001"/>
                    </a:ext>
                  </a:extLst>
                </a:gridCol>
              </a:tblGrid>
              <a:tr h="858230">
                <a:tc>
                  <a:txBody>
                    <a:bodyPr/>
                    <a:lstStyle/>
                    <a:p>
                      <a:pPr algn="r" rtl="1">
                        <a:spcAft>
                          <a:spcPts val="0"/>
                        </a:spcAft>
                      </a:pPr>
                      <a:r>
                        <a:rPr lang="ar-SA" sz="2400" dirty="0">
                          <a:latin typeface="Sakkal Majalla" panose="02000000000000000000" pitchFamily="2" charset="-78"/>
                          <a:ea typeface="Times New Roman"/>
                          <a:cs typeface="Sakkal Majalla" panose="02000000000000000000" pitchFamily="2" charset="-78"/>
                        </a:rPr>
                        <a:t>يتلخص هذا الأجراء بتعديل المثيرات او الظروف البيئية التي تنتج السلوك غير المرغوب، </a:t>
                      </a:r>
                      <a:endParaRPr lang="en-US" sz="2000" dirty="0">
                        <a:latin typeface="Sakkal Majalla" panose="02000000000000000000" pitchFamily="2" charset="-78"/>
                        <a:ea typeface="Times New Roman"/>
                        <a:cs typeface="Sakkal Majalla" panose="02000000000000000000" pitchFamily="2" charset="-78"/>
                      </a:endParaRPr>
                    </a:p>
                  </a:txBody>
                  <a:tcPr marL="68580" marR="68580" marT="0" marB="0"/>
                </a:tc>
                <a:tc>
                  <a:txBody>
                    <a:bodyPr/>
                    <a:lstStyle/>
                    <a:p>
                      <a:pPr marL="96520" algn="r" rtl="1">
                        <a:spcAft>
                          <a:spcPts val="0"/>
                        </a:spcAft>
                      </a:pPr>
                      <a:r>
                        <a:rPr lang="ar-SA" sz="2400" dirty="0">
                          <a:latin typeface="Sakkal Majalla" panose="02000000000000000000" pitchFamily="2" charset="-78"/>
                          <a:ea typeface="Times New Roman"/>
                          <a:cs typeface="Sakkal Majalla" panose="02000000000000000000" pitchFamily="2" charset="-78"/>
                        </a:rPr>
                        <a:t>تغيير المثير </a:t>
                      </a:r>
                      <a:endParaRPr lang="en-US" sz="2000" dirty="0">
                        <a:latin typeface="Sakkal Majalla" panose="02000000000000000000" pitchFamily="2" charset="-78"/>
                        <a:ea typeface="Times New Roman"/>
                        <a:cs typeface="Sakkal Majalla" panose="02000000000000000000" pitchFamily="2" charset="-78"/>
                      </a:endParaRPr>
                    </a:p>
                  </a:txBody>
                  <a:tcPr marL="68580" marR="68580" marT="0" marB="0"/>
                </a:tc>
                <a:extLst>
                  <a:ext uri="{0D108BD9-81ED-4DB2-BD59-A6C34878D82A}">
                    <a16:rowId xmlns:a16="http://schemas.microsoft.com/office/drawing/2014/main" xmlns="" val="10000"/>
                  </a:ext>
                </a:extLst>
              </a:tr>
              <a:tr h="715192">
                <a:tc>
                  <a:txBody>
                    <a:bodyPr/>
                    <a:lstStyle/>
                    <a:p>
                      <a:pPr marL="96520" algn="just" rtl="1">
                        <a:spcAft>
                          <a:spcPts val="0"/>
                        </a:spcAft>
                      </a:pPr>
                      <a:r>
                        <a:rPr lang="ar-SA" sz="2000" dirty="0">
                          <a:latin typeface="Sakkal Majalla" panose="02000000000000000000" pitchFamily="2" charset="-78"/>
                          <a:ea typeface="Times New Roman"/>
                          <a:cs typeface="Sakkal Majalla" panose="02000000000000000000" pitchFamily="2" charset="-78"/>
                        </a:rPr>
                        <a:t>ويعني ذلك تعزيز غياب السلوك غير المناسب، وكذلك تعزيز السلوك النقيض أي تعزيز السلوك المخالف للسلوك السيء</a:t>
                      </a:r>
                      <a:endParaRPr lang="en-US" sz="2000" dirty="0">
                        <a:latin typeface="Sakkal Majalla" panose="02000000000000000000" pitchFamily="2" charset="-78"/>
                        <a:ea typeface="Times New Roman"/>
                        <a:cs typeface="Sakkal Majalla" panose="02000000000000000000" pitchFamily="2" charset="-78"/>
                      </a:endParaRPr>
                    </a:p>
                  </a:txBody>
                  <a:tcPr marL="68580" marR="68580" marT="0" marB="0" anchor="ctr"/>
                </a:tc>
                <a:tc>
                  <a:txBody>
                    <a:bodyPr/>
                    <a:lstStyle/>
                    <a:p>
                      <a:pPr marL="96520" algn="r" rtl="1">
                        <a:spcAft>
                          <a:spcPts val="0"/>
                        </a:spcAft>
                      </a:pPr>
                      <a:r>
                        <a:rPr lang="ar-SA" sz="2000" dirty="0">
                          <a:latin typeface="Sakkal Majalla" panose="02000000000000000000" pitchFamily="2" charset="-78"/>
                          <a:ea typeface="Times New Roman"/>
                          <a:cs typeface="Sakkal Majalla" panose="02000000000000000000" pitchFamily="2" charset="-78"/>
                        </a:rPr>
                        <a:t>التعزيز التفاضلي:	</a:t>
                      </a:r>
                      <a:endParaRPr lang="en-US" sz="2000" dirty="0">
                        <a:latin typeface="Sakkal Majalla" panose="02000000000000000000" pitchFamily="2" charset="-78"/>
                        <a:ea typeface="Times New Roman"/>
                        <a:cs typeface="Sakkal Majalla" panose="02000000000000000000" pitchFamily="2" charset="-78"/>
                      </a:endParaRPr>
                    </a:p>
                  </a:txBody>
                  <a:tcPr marL="68580" marR="68580" marT="0" marB="0" anchor="ctr"/>
                </a:tc>
                <a:extLst>
                  <a:ext uri="{0D108BD9-81ED-4DB2-BD59-A6C34878D82A}">
                    <a16:rowId xmlns:a16="http://schemas.microsoft.com/office/drawing/2014/main" xmlns="" val="10001"/>
                  </a:ext>
                </a:extLst>
              </a:tr>
              <a:tr h="1430384">
                <a:tc>
                  <a:txBody>
                    <a:bodyPr/>
                    <a:lstStyle/>
                    <a:p>
                      <a:pPr algn="just" rtl="1">
                        <a:spcAft>
                          <a:spcPts val="0"/>
                        </a:spcAft>
                      </a:pPr>
                      <a:r>
                        <a:rPr lang="ar-SA" sz="2000" dirty="0">
                          <a:latin typeface="Sakkal Majalla" panose="02000000000000000000" pitchFamily="2" charset="-78"/>
                          <a:ea typeface="Times New Roman"/>
                          <a:cs typeface="Sakkal Majalla" panose="02000000000000000000" pitchFamily="2" charset="-78"/>
                        </a:rPr>
                        <a:t>ويقصد به اتفاقية مكتوبة توضح العلاقة بين المهمة التي يؤديها الطفل والمكافأة التي سيحصل عليها نتيجة لذلك، بمعنى آخر هو اتفاق بين طرفين تحدد شروطه عن طريق التفاوض يتعهد فيه  الطرف الأول ( الطفل ) بتأدية سلوك معين ويتعهد الطرف الثاني بتعزيز ذلك السلوك حسب الشروط المتفق </a:t>
                      </a:r>
                      <a:endParaRPr lang="en-US" sz="2000" dirty="0">
                        <a:latin typeface="Sakkal Majalla" panose="02000000000000000000" pitchFamily="2" charset="-78"/>
                        <a:ea typeface="Times New Roman"/>
                        <a:cs typeface="Sakkal Majalla" panose="02000000000000000000" pitchFamily="2" charset="-78"/>
                      </a:endParaRPr>
                    </a:p>
                  </a:txBody>
                  <a:tcPr marL="68580" marR="68580" marT="0" marB="0" anchor="ctr"/>
                </a:tc>
                <a:tc>
                  <a:txBody>
                    <a:bodyPr/>
                    <a:lstStyle/>
                    <a:p>
                      <a:pPr marL="96520" algn="r" rtl="1">
                        <a:spcAft>
                          <a:spcPts val="0"/>
                        </a:spcAft>
                      </a:pPr>
                      <a:r>
                        <a:rPr lang="ar-SA" sz="2000" dirty="0">
                          <a:latin typeface="Sakkal Majalla" panose="02000000000000000000" pitchFamily="2" charset="-78"/>
                          <a:ea typeface="Times New Roman"/>
                          <a:cs typeface="Sakkal Majalla" panose="02000000000000000000" pitchFamily="2" charset="-78"/>
                        </a:rPr>
                        <a:t>العقد السلوكي : 	</a:t>
                      </a:r>
                      <a:endParaRPr lang="en-US" sz="2000" dirty="0">
                        <a:latin typeface="Sakkal Majalla" panose="02000000000000000000" pitchFamily="2" charset="-78"/>
                        <a:ea typeface="Times New Roman"/>
                        <a:cs typeface="Sakkal Majalla" panose="02000000000000000000" pitchFamily="2" charset="-78"/>
                      </a:endParaRPr>
                    </a:p>
                  </a:txBody>
                  <a:tcPr marL="68580" marR="68580" marT="0" marB="0" anchor="ctr"/>
                </a:tc>
                <a:extLst>
                  <a:ext uri="{0D108BD9-81ED-4DB2-BD59-A6C34878D82A}">
                    <a16:rowId xmlns:a16="http://schemas.microsoft.com/office/drawing/2014/main" xmlns="" val="10002"/>
                  </a:ext>
                </a:extLst>
              </a:tr>
              <a:tr h="715192">
                <a:tc>
                  <a:txBody>
                    <a:bodyPr/>
                    <a:lstStyle/>
                    <a:p>
                      <a:pPr algn="just" rtl="1">
                        <a:spcAft>
                          <a:spcPts val="0"/>
                        </a:spcAft>
                      </a:pPr>
                      <a:r>
                        <a:rPr lang="ar-SA" sz="2000" dirty="0">
                          <a:solidFill>
                            <a:schemeClr val="tx1"/>
                          </a:solidFill>
                          <a:latin typeface="Sakkal Majalla" panose="02000000000000000000" pitchFamily="2" charset="-78"/>
                          <a:cs typeface="Sakkal Majalla" panose="02000000000000000000" pitchFamily="2" charset="-78"/>
                        </a:rPr>
                        <a:t>أسلوب لتعديل السلوك يقرن فيه المعالج معززات رمزية ( لا قيمة لها بحد ذاتها ) بأخرى داعمة تصبح وحدها فعالة في ضبط السلوكات المرغوب فيها وتحافظ على استمراريتها </a:t>
                      </a:r>
                      <a:endParaRPr lang="en-US" sz="2000" dirty="0">
                        <a:solidFill>
                          <a:schemeClr val="tx1"/>
                        </a:solidFill>
                        <a:latin typeface="Sakkal Majalla" panose="02000000000000000000" pitchFamily="2" charset="-78"/>
                        <a:ea typeface="Times New Roman"/>
                        <a:cs typeface="Sakkal Majalla" panose="02000000000000000000" pitchFamily="2" charset="-78"/>
                      </a:endParaRPr>
                    </a:p>
                  </a:txBody>
                  <a:tcPr marL="68580" marR="68580" marT="0" marB="0" anchor="ctr"/>
                </a:tc>
                <a:tc>
                  <a:txBody>
                    <a:bodyPr/>
                    <a:lstStyle/>
                    <a:p>
                      <a:pPr marL="96520" algn="r" rtl="1">
                        <a:spcAft>
                          <a:spcPts val="0"/>
                        </a:spcAft>
                      </a:pPr>
                      <a:r>
                        <a:rPr lang="ar-JO" sz="2000" dirty="0">
                          <a:latin typeface="Sakkal Majalla" panose="02000000000000000000" pitchFamily="2" charset="-78"/>
                          <a:ea typeface="Times New Roman"/>
                          <a:cs typeface="Sakkal Majalla" panose="02000000000000000000" pitchFamily="2" charset="-78"/>
                        </a:rPr>
                        <a:t>التعزيز الرمزي :</a:t>
                      </a:r>
                      <a:endParaRPr lang="en-US" sz="2000" dirty="0">
                        <a:latin typeface="Sakkal Majalla" panose="02000000000000000000" pitchFamily="2" charset="-78"/>
                        <a:ea typeface="Times New Roman"/>
                        <a:cs typeface="Sakkal Majalla" panose="02000000000000000000" pitchFamily="2" charset="-78"/>
                      </a:endParaRPr>
                    </a:p>
                  </a:txBody>
                  <a:tcPr marL="68580" marR="68580" marT="0" marB="0" anchor="ctr"/>
                </a:tc>
                <a:extLst>
                  <a:ext uri="{0D108BD9-81ED-4DB2-BD59-A6C34878D82A}">
                    <a16:rowId xmlns:a16="http://schemas.microsoft.com/office/drawing/2014/main" xmlns="" val="10003"/>
                  </a:ext>
                </a:extLst>
              </a:tr>
            </a:tbl>
          </a:graphicData>
        </a:graphic>
      </p:graphicFrame>
      <p:sp>
        <p:nvSpPr>
          <p:cNvPr id="3" name="Rectangle 2"/>
          <p:cNvSpPr/>
          <p:nvPr/>
        </p:nvSpPr>
        <p:spPr>
          <a:xfrm>
            <a:off x="179512" y="764704"/>
            <a:ext cx="8856984" cy="1815882"/>
          </a:xfrm>
          <a:prstGeom prst="rect">
            <a:avLst/>
          </a:prstGeom>
        </p:spPr>
        <p:txBody>
          <a:bodyPr wrap="square">
            <a:spAutoFit/>
          </a:bodyPr>
          <a:lstStyle/>
          <a:p>
            <a:pPr marL="87313" lvl="2" algn="just" fontAlgn="base">
              <a:spcBef>
                <a:spcPct val="0"/>
              </a:spcBef>
              <a:spcAft>
                <a:spcPct val="0"/>
              </a:spcAft>
            </a:pPr>
            <a:r>
              <a:rPr kumimoji="0" lang="ar-JO"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نشاط: تدارس مع مجموعتك </a:t>
            </a:r>
            <a:r>
              <a:rPr kumimoji="0" lang="ar-SA"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القصاصات الورقية </a:t>
            </a:r>
            <a:r>
              <a:rPr kumimoji="0" lang="ar-JO"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حيث </a:t>
            </a:r>
            <a:r>
              <a:rPr kumimoji="0" lang="ar-SA"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تتضمن في كل منها تعريفا وقصاصات </a:t>
            </a:r>
            <a:r>
              <a:rPr lang="ar-JO" sz="2800" dirty="0">
                <a:latin typeface="Sakkal Majalla" panose="02000000000000000000" pitchFamily="2" charset="-78"/>
                <a:ea typeface="Times New Roman" pitchFamily="18" charset="0"/>
                <a:cs typeface="Sakkal Majalla" panose="02000000000000000000" pitchFamily="2" charset="-78"/>
              </a:rPr>
              <a:t>أ</a:t>
            </a:r>
            <a:r>
              <a:rPr kumimoji="0" lang="ar-SA"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خرى تتضمن </a:t>
            </a:r>
            <a:r>
              <a:rPr lang="ar-JO" sz="2800" dirty="0">
                <a:latin typeface="Sakkal Majalla" panose="02000000000000000000" pitchFamily="2" charset="-78"/>
                <a:ea typeface="Times New Roman" pitchFamily="18" charset="0"/>
                <a:cs typeface="Sakkal Majalla" panose="02000000000000000000" pitchFamily="2" charset="-78"/>
              </a:rPr>
              <a:t>أ</a:t>
            </a:r>
            <a:r>
              <a:rPr kumimoji="0" lang="ar-SA"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سلوبا </a:t>
            </a:r>
            <a:r>
              <a:rPr kumimoji="0" lang="ar-JO"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من </a:t>
            </a:r>
            <a:r>
              <a:rPr lang="ar-JO" sz="2800" dirty="0">
                <a:latin typeface="Sakkal Majalla" panose="02000000000000000000" pitchFamily="2" charset="-78"/>
                <a:ea typeface="Times New Roman" pitchFamily="18" charset="0"/>
                <a:cs typeface="Sakkal Majalla" panose="02000000000000000000" pitchFamily="2" charset="-78"/>
              </a:rPr>
              <a:t>أ</a:t>
            </a:r>
            <a:r>
              <a:rPr kumimoji="0" lang="ar-JO"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ساليب تعديل السلوك</a:t>
            </a:r>
            <a:r>
              <a:rPr kumimoji="0" lang="ar-SA"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 المطلوب كمجموعات تدارسوا التعريفات وعلى ورقة اللوح القلاب قم بالصاق كل </a:t>
            </a:r>
            <a:r>
              <a:rPr lang="ar-JO" sz="2800" dirty="0">
                <a:latin typeface="Sakkal Majalla" panose="02000000000000000000" pitchFamily="2" charset="-78"/>
                <a:ea typeface="Times New Roman" pitchFamily="18" charset="0"/>
                <a:cs typeface="Sakkal Majalla" panose="02000000000000000000" pitchFamily="2" charset="-78"/>
              </a:rPr>
              <a:t>أ</a:t>
            </a:r>
            <a:r>
              <a:rPr kumimoji="0" lang="ar-SA"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سلوب </a:t>
            </a:r>
            <a:r>
              <a:rPr lang="ar-JO" sz="2800" dirty="0">
                <a:latin typeface="Sakkal Majalla" panose="02000000000000000000" pitchFamily="2" charset="-78"/>
                <a:ea typeface="Times New Roman" pitchFamily="18" charset="0"/>
                <a:cs typeface="Sakkal Majalla" panose="02000000000000000000" pitchFamily="2" charset="-78"/>
              </a:rPr>
              <a:t>أ</a:t>
            </a:r>
            <a:r>
              <a:rPr kumimoji="0" lang="ar-SA" sz="2800" i="0" u="none" strike="noStrike" cap="none" normalizeH="0" baseline="0" dirty="0">
                <a:ln>
                  <a:noFill/>
                </a:ln>
                <a:solidFill>
                  <a:schemeClr val="tx1"/>
                </a:solidFill>
                <a:effectLst/>
                <a:latin typeface="Sakkal Majalla" panose="02000000000000000000" pitchFamily="2" charset="-78"/>
                <a:ea typeface="Times New Roman" pitchFamily="18" charset="0"/>
                <a:cs typeface="Sakkal Majalla" panose="02000000000000000000" pitchFamily="2" charset="-78"/>
              </a:rPr>
              <a:t>زاء التعريف الذي يمثله</a:t>
            </a:r>
            <a:endParaRPr kumimoji="0" lang="ar-SA" sz="3600" i="0" u="none" strike="noStrike" cap="none" normalizeH="0" baseline="0" dirty="0">
              <a:ln>
                <a:noFill/>
              </a:ln>
              <a:solidFill>
                <a:schemeClr val="tx1"/>
              </a:solidFill>
              <a:effectLst/>
              <a:latin typeface="Sakkal Majalla" panose="02000000000000000000" pitchFamily="2" charset="-78"/>
              <a:cs typeface="Sakkal Majalla" panose="02000000000000000000" pitchFamily="2" charset="-78"/>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2123728" y="1059806"/>
            <a:ext cx="3059112" cy="650875"/>
          </a:xfrm>
          <a:prstGeom prst="rect">
            <a:avLst/>
          </a:prstGeom>
          <a:solidFill>
            <a:schemeClr val="accent2">
              <a:lumMod val="60000"/>
              <a:lumOff val="4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spcBef>
                <a:spcPct val="50000"/>
              </a:spcBef>
              <a:defRPr/>
            </a:pPr>
            <a:r>
              <a:rPr lang="ar-SA" sz="3600" b="1" dirty="0"/>
              <a:t>تغيير المثير</a:t>
            </a:r>
            <a:r>
              <a:rPr lang="en-US" sz="3600" b="1" dirty="0"/>
              <a:t> </a:t>
            </a:r>
          </a:p>
        </p:txBody>
      </p:sp>
      <p:sp>
        <p:nvSpPr>
          <p:cNvPr id="30723" name="Text Box 3"/>
          <p:cNvSpPr txBox="1">
            <a:spLocks noChangeArrowheads="1"/>
          </p:cNvSpPr>
          <p:nvPr/>
        </p:nvSpPr>
        <p:spPr bwMode="auto">
          <a:xfrm>
            <a:off x="359569" y="2640904"/>
            <a:ext cx="8424862" cy="3293209"/>
          </a:xfrm>
          <a:prstGeom prst="rect">
            <a:avLst/>
          </a:prstGeom>
          <a:noFill/>
          <a:ln w="9525">
            <a:noFill/>
            <a:miter lim="800000"/>
            <a:headEnd/>
            <a:tailEnd/>
          </a:ln>
        </p:spPr>
        <p:txBody>
          <a:bodyPr>
            <a:spAutoFit/>
          </a:bodyPr>
          <a:lstStyle/>
          <a:p>
            <a:pPr algn="just">
              <a:spcBef>
                <a:spcPct val="50000"/>
              </a:spcBef>
              <a:defRPr/>
            </a:pPr>
            <a:r>
              <a:rPr lang="ar-SA" sz="3200" dirty="0"/>
              <a:t>يتلخص هذا الأجراء بسحب المعززات أو المثيرات السلبية التي تنتج السلوك غير المرغوب وفي هذه الحالة يعمد المعلم إلى تحديد تلك المنبهات التي يميل الطفل بوجودها إلى إحداث السلوك غير المرغوب ثم يعمد إلى سحبها أو التقليل من فعاليتها بإدخال منبهات ايجابية بديلة </a:t>
            </a:r>
          </a:p>
          <a:p>
            <a:pPr algn="just">
              <a:spcBef>
                <a:spcPct val="50000"/>
              </a:spcBef>
              <a:defRPr/>
            </a:pPr>
            <a:r>
              <a:rPr lang="ar-SA" sz="3200" dirty="0"/>
              <a:t>ومثال ذلك قد يكتفي المعلم بنقل الطفل من مكانه بجوار زميله الذي يتكلم او يتشاجر معه باستمرار وقد ينهي ذلك المشكلة. </a:t>
            </a:r>
            <a:endParaRPr lang="en-US" sz="3200" dirty="0"/>
          </a:p>
        </p:txBody>
      </p:sp>
      <p:sp>
        <p:nvSpPr>
          <p:cNvPr id="30724" name="Text Box 4"/>
          <p:cNvSpPr txBox="1">
            <a:spLocks noChangeArrowheads="1"/>
          </p:cNvSpPr>
          <p:nvPr/>
        </p:nvSpPr>
        <p:spPr bwMode="auto">
          <a:xfrm>
            <a:off x="5652120" y="923887"/>
            <a:ext cx="3347864" cy="707886"/>
          </a:xfrm>
          <a:prstGeom prst="rect">
            <a:avLst/>
          </a:prstGeom>
          <a:solidFill>
            <a:schemeClr val="accent2">
              <a:lumMod val="60000"/>
              <a:lumOff val="40000"/>
            </a:schemeClr>
          </a:solidFill>
          <a:ln w="76200">
            <a:noFill/>
            <a:miter lim="800000"/>
            <a:headEnd/>
            <a:tailEnd/>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txBody>
          <a:bodyPr wrap="square">
            <a:spAutoFit/>
          </a:bodyPr>
          <a:lstStyle/>
          <a:p>
            <a:pPr>
              <a:spcBef>
                <a:spcPct val="50000"/>
              </a:spcBef>
              <a:defRPr/>
            </a:pPr>
            <a:r>
              <a:rPr lang="ar-SA" sz="2000" b="1" u="sng" dirty="0"/>
              <a:t>أولاً : إجراءات للتخلص من السلوك غير المرغوب نذكر منها </a:t>
            </a:r>
            <a:endParaRPr lang="en-US" sz="2000" dirty="0"/>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827584" y="880804"/>
            <a:ext cx="4032250" cy="646331"/>
          </a:xfrm>
          <a:prstGeom prst="rect">
            <a:avLst/>
          </a:prstGeom>
          <a:solidFill>
            <a:schemeClr val="accent2">
              <a:lumMod val="60000"/>
              <a:lumOff val="4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spcBef>
                <a:spcPct val="50000"/>
              </a:spcBef>
              <a:defRPr/>
            </a:pPr>
            <a:r>
              <a:rPr lang="ar-SA" sz="3600" b="1" dirty="0"/>
              <a:t>التعزيز التفاضلي</a:t>
            </a:r>
            <a:r>
              <a:rPr lang="en-US" sz="3600" b="1" dirty="0"/>
              <a:t> </a:t>
            </a:r>
          </a:p>
        </p:txBody>
      </p:sp>
      <p:sp>
        <p:nvSpPr>
          <p:cNvPr id="31747" name="Text Box 3"/>
          <p:cNvSpPr txBox="1">
            <a:spLocks noChangeArrowheads="1"/>
          </p:cNvSpPr>
          <p:nvPr/>
        </p:nvSpPr>
        <p:spPr bwMode="auto">
          <a:xfrm>
            <a:off x="468015" y="2060848"/>
            <a:ext cx="8207573" cy="3785652"/>
          </a:xfrm>
          <a:prstGeom prst="rect">
            <a:avLst/>
          </a:prstGeom>
          <a:noFill/>
          <a:ln w="9525">
            <a:noFill/>
            <a:miter lim="800000"/>
            <a:headEnd/>
            <a:tailEnd/>
          </a:ln>
        </p:spPr>
        <p:txBody>
          <a:bodyPr wrap="square">
            <a:spAutoFit/>
          </a:bodyPr>
          <a:lstStyle/>
          <a:p>
            <a:pPr algn="just">
              <a:spcBef>
                <a:spcPct val="50000"/>
              </a:spcBef>
              <a:defRPr/>
            </a:pPr>
            <a:r>
              <a:rPr lang="ar-SA" sz="3200" dirty="0">
                <a:latin typeface="Sakkal Majalla" pitchFamily="2" charset="-78"/>
                <a:cs typeface="Sakkal Majalla" pitchFamily="2" charset="-78"/>
              </a:rPr>
              <a:t>ويعني ذلك </a:t>
            </a:r>
            <a:r>
              <a:rPr lang="ar-SA" sz="3200" u="sng" dirty="0">
                <a:latin typeface="Sakkal Majalla" pitchFamily="2" charset="-78"/>
                <a:cs typeface="Sakkal Majalla" pitchFamily="2" charset="-78"/>
              </a:rPr>
              <a:t>تعزيز غياب السلوك المستهدف </a:t>
            </a:r>
            <a:r>
              <a:rPr lang="ar-SA" sz="3200" dirty="0">
                <a:latin typeface="Sakkal Majalla" pitchFamily="2" charset="-78"/>
                <a:cs typeface="Sakkal Majalla" pitchFamily="2" charset="-78"/>
              </a:rPr>
              <a:t>وقد يتم </a:t>
            </a:r>
            <a:r>
              <a:rPr lang="ar-SA" sz="3200" u="sng" dirty="0">
                <a:latin typeface="Sakkal Majalla" pitchFamily="2" charset="-78"/>
                <a:cs typeface="Sakkal Majalla" pitchFamily="2" charset="-78"/>
              </a:rPr>
              <a:t>تعزيز السلوك النقيض </a:t>
            </a:r>
            <a:r>
              <a:rPr lang="ar-SA" sz="3200" dirty="0">
                <a:latin typeface="Sakkal Majalla" pitchFamily="2" charset="-78"/>
                <a:cs typeface="Sakkal Majalla" pitchFamily="2" charset="-78"/>
              </a:rPr>
              <a:t>أي تعزيز السلوك المخالف للسلوك المنوي إطفاؤه مثال ذلك يهمل حديث الطالب مع زميله وتعزز مواقفه الانضباطية . وقد يتم </a:t>
            </a:r>
            <a:r>
              <a:rPr lang="ar-SA" sz="3200" u="sng" dirty="0">
                <a:latin typeface="Sakkal Majalla" pitchFamily="2" charset="-78"/>
                <a:cs typeface="Sakkal Majalla" pitchFamily="2" charset="-78"/>
              </a:rPr>
              <a:t>التعزيز التفاضلي للنقصان في السلوك</a:t>
            </a:r>
            <a:r>
              <a:rPr lang="ar-SA" sz="3200" dirty="0">
                <a:latin typeface="Sakkal Majalla" pitchFamily="2" charset="-78"/>
                <a:cs typeface="Sakkal Majalla" pitchFamily="2" charset="-78"/>
              </a:rPr>
              <a:t> فيعزز في هذا الأجراء النقص التدريجي في عدد مرات حدوث السلوك المنوي تغييره </a:t>
            </a:r>
            <a:endParaRPr lang="en-US" sz="3200" dirty="0">
              <a:latin typeface="Sakkal Majalla" pitchFamily="2" charset="-78"/>
              <a:cs typeface="Sakkal Majalla" pitchFamily="2" charset="-78"/>
            </a:endParaRPr>
          </a:p>
          <a:p>
            <a:pPr algn="just">
              <a:spcBef>
                <a:spcPct val="50000"/>
              </a:spcBef>
              <a:defRPr/>
            </a:pPr>
            <a:r>
              <a:rPr lang="ar-SA" sz="3200" dirty="0">
                <a:latin typeface="Sakkal Majalla" pitchFamily="2" charset="-78"/>
                <a:cs typeface="Sakkal Majalla" pitchFamily="2" charset="-78"/>
              </a:rPr>
              <a:t>مثال ذلك يعزز السلوك الطفل كلما نقصت عدد مرات حركته داخل المقعد . </a:t>
            </a:r>
            <a:endParaRPr lang="en-US" sz="3200" dirty="0">
              <a:latin typeface="Sakkal Majalla" pitchFamily="2" charset="-78"/>
              <a:cs typeface="Sakkal Majalla" pitchFamily="2" charset="-78"/>
            </a:endParaRPr>
          </a:p>
        </p:txBody>
      </p:sp>
      <p:sp>
        <p:nvSpPr>
          <p:cNvPr id="31748" name="Text Box 4"/>
          <p:cNvSpPr txBox="1">
            <a:spLocks noChangeArrowheads="1"/>
          </p:cNvSpPr>
          <p:nvPr/>
        </p:nvSpPr>
        <p:spPr bwMode="auto">
          <a:xfrm>
            <a:off x="5436096" y="819249"/>
            <a:ext cx="3492004" cy="707886"/>
          </a:xfrm>
          <a:prstGeom prst="rect">
            <a:avLst/>
          </a:prstGeom>
          <a:solidFill>
            <a:schemeClr val="accent2">
              <a:lumMod val="60000"/>
              <a:lumOff val="40000"/>
            </a:schemeClr>
          </a:solidFill>
          <a:ln w="76200">
            <a:noFill/>
            <a:miter lim="800000"/>
            <a:headEnd/>
            <a:tailEnd/>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txBody>
          <a:bodyPr wrap="square">
            <a:spAutoFit/>
          </a:bodyPr>
          <a:lstStyle/>
          <a:p>
            <a:pPr>
              <a:spcBef>
                <a:spcPct val="50000"/>
              </a:spcBef>
              <a:defRPr/>
            </a:pPr>
            <a:r>
              <a:rPr lang="ar-SA" sz="2000" b="1" u="sng" dirty="0"/>
              <a:t>أولاً : إجراءات للتخلص من السلوك غير المرغوب نذكر منها </a:t>
            </a:r>
            <a:endParaRPr lang="en-US" sz="2000" b="1" u="sng" dirty="0"/>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2"/>
          <p:cNvSpPr txBox="1">
            <a:spLocks noChangeArrowheads="1"/>
          </p:cNvSpPr>
          <p:nvPr/>
        </p:nvSpPr>
        <p:spPr bwMode="auto">
          <a:xfrm>
            <a:off x="410314" y="819916"/>
            <a:ext cx="4175125" cy="646331"/>
          </a:xfrm>
          <a:prstGeom prst="rect">
            <a:avLst/>
          </a:prstGeom>
          <a:solidFill>
            <a:schemeClr val="accent2">
              <a:lumMod val="60000"/>
              <a:lumOff val="4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a:spAutoFit/>
          </a:bodyPr>
          <a:lstStyle/>
          <a:p>
            <a:pPr algn="ctr">
              <a:spcBef>
                <a:spcPct val="50000"/>
              </a:spcBef>
              <a:defRPr/>
            </a:pPr>
            <a:r>
              <a:rPr lang="ar-SA" sz="3600" b="1" dirty="0"/>
              <a:t>العقد السلوكي </a:t>
            </a:r>
            <a:endParaRPr lang="en-US" sz="3600" b="1" dirty="0"/>
          </a:p>
        </p:txBody>
      </p:sp>
      <p:sp>
        <p:nvSpPr>
          <p:cNvPr id="36867" name="Text Box 3"/>
          <p:cNvSpPr txBox="1">
            <a:spLocks noChangeArrowheads="1"/>
          </p:cNvSpPr>
          <p:nvPr/>
        </p:nvSpPr>
        <p:spPr bwMode="auto">
          <a:xfrm>
            <a:off x="285998" y="1916832"/>
            <a:ext cx="8569325" cy="4832092"/>
          </a:xfrm>
          <a:prstGeom prst="rect">
            <a:avLst/>
          </a:prstGeom>
          <a:noFill/>
          <a:ln w="9525">
            <a:noFill/>
            <a:miter lim="800000"/>
            <a:headEnd/>
            <a:tailEnd/>
          </a:ln>
        </p:spPr>
        <p:txBody>
          <a:bodyPr>
            <a:spAutoFit/>
          </a:bodyPr>
          <a:lstStyle/>
          <a:p>
            <a:pPr algn="just">
              <a:defRPr/>
            </a:pPr>
            <a:r>
              <a:rPr lang="ar-SA" sz="2800" dirty="0"/>
              <a:t>ويقصد به اتفاقية مكتوبة توضح العلاقة بين المهمة التي يؤديها الفرد والمكافأة التي سيحصل عليها نتيجة لذلك، بمعنى آخر هو اتفاق بين طرفين تحدد شروطه عن طريق التفاوض يتعهد فيه  الطرف الأول بتأدية سلوك معين ويتعهد الطرف الثاني بتعزيز ذلك السلوك حسب الشروط المتفق عليها ويحتوى العقد السلوكي على .......</a:t>
            </a:r>
          </a:p>
          <a:p>
            <a:pPr algn="just">
              <a:defRPr/>
            </a:pPr>
            <a:r>
              <a:rPr lang="ar-SA" sz="2800" dirty="0"/>
              <a:t>أ. المهمة المطلوبة	 ب. المكافأة التي يحصل عليها الفرد حال تأديته تلك المهمة ويتم ذلك بناء على التفاوض بين الطرفين .</a:t>
            </a:r>
          </a:p>
          <a:p>
            <a:pPr algn="just">
              <a:defRPr/>
            </a:pPr>
            <a:r>
              <a:rPr lang="ar-SA" sz="2800" dirty="0"/>
              <a:t>ويتصف العقد السلوكي الناجح بالخصائص الأساسية التالية......</a:t>
            </a:r>
          </a:p>
          <a:p>
            <a:pPr algn="just">
              <a:defRPr/>
            </a:pPr>
            <a:r>
              <a:rPr lang="ar-SA" sz="2800" dirty="0"/>
              <a:t>1- ان يكون مكتوباً 2- المكافأة محددة 3- إعطاء المكافأة بعد تأدية السلوك فقط 4- ان يكتب بلغة واضحة وسهلة الفهم 5-يجب ان يكون العقد عادلاً فهناك توازن بين المهمة المطلوبة والمكافأة 6- ان يكتب بصيغة ايجابية 7- ان يكون السلوك بسيطاً من السهل تأديته 8- يمكن تعديل بنود العقد عندما تقتضي الحاجة ذلك.</a:t>
            </a:r>
            <a:endParaRPr lang="en-US" sz="2800" dirty="0"/>
          </a:p>
        </p:txBody>
      </p:sp>
      <p:sp>
        <p:nvSpPr>
          <p:cNvPr id="36868" name="Text Box 4"/>
          <p:cNvSpPr txBox="1">
            <a:spLocks noChangeArrowheads="1"/>
          </p:cNvSpPr>
          <p:nvPr/>
        </p:nvSpPr>
        <p:spPr bwMode="auto">
          <a:xfrm>
            <a:off x="5584011" y="758361"/>
            <a:ext cx="3275856" cy="707886"/>
          </a:xfrm>
          <a:prstGeom prst="rect">
            <a:avLst/>
          </a:prstGeom>
          <a:solidFill>
            <a:schemeClr val="accent2">
              <a:lumMod val="60000"/>
              <a:lumOff val="40000"/>
            </a:schemeClr>
          </a:solidFill>
          <a:ln w="76200">
            <a:noFill/>
            <a:miter lim="800000"/>
            <a:headEnd/>
            <a:tailEnd/>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txBody>
          <a:bodyPr wrap="square">
            <a:spAutoFit/>
          </a:bodyPr>
          <a:lstStyle/>
          <a:p>
            <a:pPr>
              <a:spcBef>
                <a:spcPct val="50000"/>
              </a:spcBef>
              <a:defRPr/>
            </a:pPr>
            <a:r>
              <a:rPr lang="ar-SA" sz="2000" b="1" u="sng" dirty="0"/>
              <a:t>أولاً : إجراءات للتخلص من السلوك غير المرغوب نذكر منها </a:t>
            </a:r>
            <a:endParaRPr lang="en-US" sz="2000" b="1" u="sng" dirty="0"/>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4"/>
          <p:cNvSpPr txBox="1">
            <a:spLocks noChangeArrowheads="1"/>
          </p:cNvSpPr>
          <p:nvPr/>
        </p:nvSpPr>
        <p:spPr bwMode="auto">
          <a:xfrm>
            <a:off x="323056" y="1412776"/>
            <a:ext cx="8497888" cy="4801314"/>
          </a:xfrm>
          <a:prstGeom prst="rect">
            <a:avLst/>
          </a:prstGeom>
          <a:noFill/>
          <a:ln w="9525">
            <a:noFill/>
            <a:miter lim="800000"/>
            <a:headEnd/>
            <a:tailEnd/>
          </a:ln>
        </p:spPr>
        <p:txBody>
          <a:bodyPr>
            <a:spAutoFit/>
          </a:bodyPr>
          <a:lstStyle/>
          <a:p>
            <a:pPr>
              <a:defRPr/>
            </a:pPr>
            <a:r>
              <a:rPr lang="ar-SA" sz="3600" dirty="0"/>
              <a:t>ان هذا العقد بين ............................. و .....................</a:t>
            </a:r>
          </a:p>
          <a:p>
            <a:pPr>
              <a:defRPr/>
            </a:pPr>
            <a:r>
              <a:rPr lang="ar-SA" sz="3600" dirty="0"/>
              <a:t>هذا العقد يبدأ في ........................... وينتهي ...............</a:t>
            </a:r>
          </a:p>
          <a:p>
            <a:pPr>
              <a:defRPr/>
            </a:pPr>
            <a:r>
              <a:rPr lang="ar-SA" sz="3600" dirty="0"/>
              <a:t>وبنود العقد هـــي :</a:t>
            </a:r>
          </a:p>
          <a:p>
            <a:pPr>
              <a:defRPr/>
            </a:pPr>
            <a:r>
              <a:rPr lang="ar-SA" sz="3600" dirty="0"/>
              <a:t>المهمة .................... المكافأة .......................</a:t>
            </a:r>
          </a:p>
          <a:p>
            <a:pPr>
              <a:defRPr/>
            </a:pPr>
            <a:r>
              <a:rPr lang="ar-SA" sz="3600" dirty="0"/>
              <a:t>ملاحظات ...........</a:t>
            </a:r>
          </a:p>
          <a:p>
            <a:pPr>
              <a:defRPr/>
            </a:pPr>
            <a:r>
              <a:rPr lang="ar-SA" sz="3600" dirty="0"/>
              <a:t>اسم الطالب 			توقيعه</a:t>
            </a:r>
          </a:p>
          <a:p>
            <a:pPr>
              <a:defRPr/>
            </a:pPr>
            <a:r>
              <a:rPr lang="ar-SA" sz="3600" dirty="0"/>
              <a:t>اسم المعلم 			توقيعه</a:t>
            </a:r>
            <a:endParaRPr lang="en-US" sz="3600" dirty="0"/>
          </a:p>
          <a:p>
            <a:pPr>
              <a:spcBef>
                <a:spcPct val="50000"/>
              </a:spcBef>
              <a:defRPr/>
            </a:pPr>
            <a:endParaRPr lang="en-US" sz="3600" b="1" dirty="0"/>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9307" y="1047177"/>
            <a:ext cx="5282774" cy="646331"/>
          </a:xfrm>
          <a:prstGeom prst="rect">
            <a:avLst/>
          </a:prstGeom>
          <a:solidFill>
            <a:schemeClr val="accent2">
              <a:lumMod val="60000"/>
              <a:lumOff val="40000"/>
            </a:schemeClr>
          </a:solidFill>
          <a:ln w="9525">
            <a:noFill/>
            <a:miter lim="800000"/>
            <a:headEnd/>
            <a:tailEnd/>
          </a:ln>
          <a:effectLst/>
          <a:scene3d>
            <a:camera prst="orthographicFront">
              <a:rot lat="0" lon="0" rev="0"/>
            </a:camera>
            <a:lightRig rig="chilly" dir="t">
              <a:rot lat="0" lon="0" rev="18480000"/>
            </a:lightRig>
          </a:scene3d>
          <a:sp3d prstMaterial="clear">
            <a:bevelT h="63500"/>
          </a:sp3d>
        </p:spPr>
        <p:txBody>
          <a:bodyPr wrap="square">
            <a:spAutoFit/>
          </a:bodyPr>
          <a:lstStyle/>
          <a:p>
            <a:pPr algn="ctr">
              <a:spcBef>
                <a:spcPct val="50000"/>
              </a:spcBef>
              <a:defRPr/>
            </a:pPr>
            <a:r>
              <a:rPr lang="ar-SA" sz="3600" b="1" dirty="0"/>
              <a:t>التعزيز الرمزي والمباريات الصفية</a:t>
            </a:r>
            <a:r>
              <a:rPr lang="en-US" sz="3600" b="1" dirty="0"/>
              <a:t> </a:t>
            </a:r>
          </a:p>
        </p:txBody>
      </p:sp>
      <p:sp>
        <p:nvSpPr>
          <p:cNvPr id="38915" name="Text Box 3"/>
          <p:cNvSpPr txBox="1">
            <a:spLocks noChangeArrowheads="1"/>
          </p:cNvSpPr>
          <p:nvPr/>
        </p:nvSpPr>
        <p:spPr bwMode="auto">
          <a:xfrm>
            <a:off x="250825" y="2348880"/>
            <a:ext cx="8642350" cy="4247317"/>
          </a:xfrm>
          <a:prstGeom prst="rect">
            <a:avLst/>
          </a:prstGeom>
          <a:noFill/>
          <a:ln w="9525">
            <a:noFill/>
            <a:miter lim="800000"/>
            <a:headEnd/>
            <a:tailEnd/>
          </a:ln>
        </p:spPr>
        <p:txBody>
          <a:bodyPr>
            <a:spAutoFit/>
          </a:bodyPr>
          <a:lstStyle/>
          <a:p>
            <a:pPr algn="just">
              <a:spcBef>
                <a:spcPct val="50000"/>
              </a:spcBef>
              <a:defRPr/>
            </a:pPr>
            <a:r>
              <a:rPr lang="ar-SA" sz="3600" u="sng" dirty="0"/>
              <a:t>التعزيز الرمزي</a:t>
            </a:r>
            <a:r>
              <a:rPr lang="ar-SA" sz="3600" dirty="0"/>
              <a:t> : أسلوب لتعديل السلوك يقرن فيه المعالج معززات رمزية ( لا قيمة لها بحد ذاتها ) بأخرى داعمة تصبح وحدها فعالة في ضبط السلوكات المرغوب فيها وتحافظ على استمراريتها بعد التوقف عن البرنامج ويخفيها المعالج تدريجياً بعد اكتساب الفرد للسلوك المستهدف. </a:t>
            </a:r>
          </a:p>
          <a:p>
            <a:pPr algn="just">
              <a:spcBef>
                <a:spcPct val="50000"/>
              </a:spcBef>
              <a:defRPr/>
            </a:pPr>
            <a:r>
              <a:rPr lang="ar-SA" sz="3600" dirty="0"/>
              <a:t>ويتبع المعالج السلوكي الخطوات العامة التالية في تخطيط برامج التعزيز الرمزي </a:t>
            </a:r>
            <a:endParaRPr lang="en-US" sz="3600" dirty="0"/>
          </a:p>
        </p:txBody>
      </p:sp>
      <p:sp>
        <p:nvSpPr>
          <p:cNvPr id="38916" name="Text Box 4"/>
          <p:cNvSpPr txBox="1">
            <a:spLocks noChangeArrowheads="1"/>
          </p:cNvSpPr>
          <p:nvPr/>
        </p:nvSpPr>
        <p:spPr bwMode="auto">
          <a:xfrm>
            <a:off x="5724128" y="1016399"/>
            <a:ext cx="3275856" cy="707886"/>
          </a:xfrm>
          <a:prstGeom prst="rect">
            <a:avLst/>
          </a:prstGeom>
          <a:solidFill>
            <a:schemeClr val="accent2">
              <a:lumMod val="60000"/>
              <a:lumOff val="40000"/>
            </a:schemeClr>
          </a:solidFill>
          <a:ln w="76200">
            <a:noFill/>
            <a:miter lim="800000"/>
            <a:headEnd/>
            <a:tailEnd/>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txBody>
          <a:bodyPr wrap="square">
            <a:spAutoFit/>
          </a:bodyPr>
          <a:lstStyle/>
          <a:p>
            <a:pPr>
              <a:spcBef>
                <a:spcPct val="50000"/>
              </a:spcBef>
              <a:defRPr/>
            </a:pPr>
            <a:r>
              <a:rPr lang="ar-SA" sz="2000" b="1" u="sng" dirty="0"/>
              <a:t>أولاً : إجراءات للتخلص من السلوك غير المرغوب نذكر منها </a:t>
            </a:r>
            <a:endParaRPr lang="en-US" sz="2000" b="1" u="sng"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4"/>
          <p:cNvSpPr txBox="1">
            <a:spLocks noChangeArrowheads="1"/>
          </p:cNvSpPr>
          <p:nvPr/>
        </p:nvSpPr>
        <p:spPr bwMode="auto">
          <a:xfrm>
            <a:off x="287337" y="1628800"/>
            <a:ext cx="8569325" cy="5508625"/>
          </a:xfrm>
          <a:prstGeom prst="rect">
            <a:avLst/>
          </a:prstGeom>
          <a:noFill/>
          <a:ln w="9525">
            <a:noFill/>
            <a:miter lim="800000"/>
            <a:headEnd/>
            <a:tailEnd/>
          </a:ln>
        </p:spPr>
        <p:txBody>
          <a:bodyPr>
            <a:spAutoFit/>
          </a:bodyPr>
          <a:lstStyle/>
          <a:p>
            <a:pPr>
              <a:defRPr/>
            </a:pPr>
            <a:r>
              <a:rPr lang="ar-SA" sz="3200" dirty="0"/>
              <a:t>الخطوات العامة في تخطيط برامج التعزيز الرمزي </a:t>
            </a:r>
          </a:p>
          <a:p>
            <a:pPr>
              <a:defRPr/>
            </a:pPr>
            <a:r>
              <a:rPr lang="ar-SA" sz="3200" dirty="0"/>
              <a:t>1-  تحديد السلوك المستهدف</a:t>
            </a:r>
          </a:p>
          <a:p>
            <a:pPr>
              <a:defRPr/>
            </a:pPr>
            <a:r>
              <a:rPr lang="ar-SA" sz="3200" dirty="0"/>
              <a:t> 2- القياس المتواصل للسلوك المستهدف</a:t>
            </a:r>
          </a:p>
          <a:p>
            <a:pPr>
              <a:defRPr/>
            </a:pPr>
            <a:r>
              <a:rPr lang="ar-SA" sz="3200" dirty="0"/>
              <a:t> 3- توضيح القواعد التي سيتم إتباعها في تنفيذ برنامج التعزيز الرمزي</a:t>
            </a:r>
          </a:p>
          <a:p>
            <a:pPr>
              <a:defRPr/>
            </a:pPr>
            <a:r>
              <a:rPr lang="ar-SA" sz="3200" dirty="0"/>
              <a:t> 4- اختيار المعززات التي سيتم استخدامها ويحبذ ان تكون جميلة وحقيقية</a:t>
            </a:r>
          </a:p>
          <a:p>
            <a:pPr>
              <a:defRPr/>
            </a:pPr>
            <a:r>
              <a:rPr lang="ar-SA" sz="3200" dirty="0"/>
              <a:t> 5- اختيار المعززات الداعمة المناسبة عن طريق اختيار المعززات العديدة والمتنوعة</a:t>
            </a:r>
          </a:p>
          <a:p>
            <a:pPr>
              <a:defRPr/>
            </a:pPr>
            <a:r>
              <a:rPr lang="ar-SA" sz="3200" dirty="0"/>
              <a:t> 6- تحديد مواعيد استبدال المعززات الرمزية والطريقة التي ستتبع .......... ويراعى ما يلي في ذلك:</a:t>
            </a:r>
            <a:endParaRPr lang="en-US" sz="3200"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4"/>
          <p:cNvSpPr txBox="1">
            <a:spLocks noChangeArrowheads="1"/>
          </p:cNvSpPr>
          <p:nvPr/>
        </p:nvSpPr>
        <p:spPr bwMode="auto">
          <a:xfrm>
            <a:off x="287337" y="855662"/>
            <a:ext cx="8569325" cy="5509200"/>
          </a:xfrm>
          <a:prstGeom prst="rect">
            <a:avLst/>
          </a:prstGeom>
          <a:noFill/>
          <a:ln w="9525">
            <a:noFill/>
            <a:miter lim="800000"/>
            <a:headEnd/>
            <a:tailEnd/>
          </a:ln>
        </p:spPr>
        <p:txBody>
          <a:bodyPr>
            <a:spAutoFit/>
          </a:bodyPr>
          <a:lstStyle/>
          <a:p>
            <a:pPr marL="342900" indent="-342900" algn="just">
              <a:buFontTx/>
              <a:buAutoNum type="arabic1Minus"/>
              <a:defRPr/>
            </a:pPr>
            <a:r>
              <a:rPr lang="ar-SA" sz="3200" dirty="0"/>
              <a:t>يجب تحديد قيمة المعزز الرمزي الواحد ( ما هي كمية او عدد المعززات الداعمة الي سيتم اسبتدالها) </a:t>
            </a:r>
          </a:p>
          <a:p>
            <a:pPr marL="342900" indent="-342900" algn="just">
              <a:buFontTx/>
              <a:buAutoNum type="arabic1Minus"/>
              <a:defRPr/>
            </a:pPr>
            <a:r>
              <a:rPr lang="ar-SA" sz="3200" dirty="0"/>
              <a:t>تحديد مواعيد استبدال الرموز بالمعززات الداعمة وينصح ان يستبدل بشكل متكرر في البداية ومن ثم تأجيلها.</a:t>
            </a:r>
          </a:p>
          <a:p>
            <a:pPr marL="342900" indent="-342900" algn="just">
              <a:buFontTx/>
              <a:buAutoNum type="arabic1Minus"/>
              <a:defRPr/>
            </a:pPr>
            <a:r>
              <a:rPr lang="ar-SA" sz="3200" dirty="0"/>
              <a:t>تعيين شخص معين لتوزيع الرموز وينصح ان يكون المعالج .</a:t>
            </a:r>
          </a:p>
          <a:p>
            <a:pPr marL="342900" indent="-342900" algn="just">
              <a:buFontTx/>
              <a:buAutoNum type="arabic1Minus"/>
              <a:defRPr/>
            </a:pPr>
            <a:r>
              <a:rPr lang="ar-SA" sz="3200" dirty="0"/>
              <a:t>تحديد عدد الرموز التي سيحصل عليها الفرد عند  تأدية السلوكات المختلفة المرغوب فيها وعدد الرموز التي سيفقدها عند تأدية السلوكات غير المرغوب فيها </a:t>
            </a:r>
          </a:p>
          <a:p>
            <a:pPr marL="342900" indent="-342900" algn="just">
              <a:buFontTx/>
              <a:buAutoNum type="arabic1Minus"/>
              <a:defRPr/>
            </a:pPr>
            <a:r>
              <a:rPr lang="ar-SA" sz="3200" dirty="0"/>
              <a:t>اعداد دليل يوضح القوانين التي ستتبع في تنفيذ البرنامج ( أهداف البرنامج المنوي تحقيقها ، الخطوات العامة التي سيتم اتباعها ، كتابة التعليمات ، عدد النقاط المعطاة وربطها بمدى اتباعهم للتعليمات .... الخ) </a:t>
            </a:r>
            <a:endParaRPr lang="en-US" sz="3200" dirty="0"/>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4"/>
          <p:cNvSpPr txBox="1">
            <a:spLocks noChangeArrowheads="1"/>
          </p:cNvSpPr>
          <p:nvPr/>
        </p:nvSpPr>
        <p:spPr bwMode="auto">
          <a:xfrm>
            <a:off x="359569" y="1700808"/>
            <a:ext cx="8424862" cy="3046988"/>
          </a:xfrm>
          <a:prstGeom prst="rect">
            <a:avLst/>
          </a:prstGeom>
          <a:noFill/>
          <a:ln w="9525">
            <a:noFill/>
            <a:miter lim="800000"/>
            <a:headEnd/>
            <a:tailEnd/>
          </a:ln>
        </p:spPr>
        <p:txBody>
          <a:bodyPr>
            <a:spAutoFit/>
          </a:bodyPr>
          <a:lstStyle/>
          <a:p>
            <a:pPr algn="just">
              <a:defRPr/>
            </a:pPr>
            <a:r>
              <a:rPr lang="ar-SA" sz="3200" dirty="0"/>
              <a:t>7- متابعة عملية تنفيذ البرنامج . </a:t>
            </a:r>
          </a:p>
          <a:p>
            <a:pPr algn="just">
              <a:defRPr/>
            </a:pPr>
            <a:r>
              <a:rPr lang="ar-SA" sz="3200" dirty="0"/>
              <a:t>8- الانتقال التدريجي من جدول تعزيز متواصل الى جدول تعزيز متقطع اما عن المباريات الصفية او لعبة السلوك الجيد فتشتمل هذه الطريقة على تقسيم الطلاب الى فريقين ، واعداد قائمة ببعض التعليمات وكتابتها على اللوح أو روقة تعلق في غرفة الصف أمام الطلاب ، ووضع معايير محددة وواضحة للفوز باللعبة ، مكافأة الفريق الفائز.</a:t>
            </a:r>
            <a:endParaRPr lang="en-US" sz="32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495</TotalTime>
  <Words>8895</Words>
  <Application>Microsoft Office PowerPoint</Application>
  <PresentationFormat>On-screen Show (4:3)</PresentationFormat>
  <Paragraphs>757</Paragraphs>
  <Slides>121</Slides>
  <Notes>1</Notes>
  <HiddenSlides>0</HiddenSlides>
  <MMClips>0</MMClips>
  <ScaleCrop>false</ScaleCrop>
  <HeadingPairs>
    <vt:vector size="4" baseType="variant">
      <vt:variant>
        <vt:lpstr>Theme</vt:lpstr>
      </vt:variant>
      <vt:variant>
        <vt:i4>1</vt:i4>
      </vt:variant>
      <vt:variant>
        <vt:lpstr>Slide Titles</vt:lpstr>
      </vt:variant>
      <vt:variant>
        <vt:i4>121</vt:i4>
      </vt:variant>
    </vt:vector>
  </HeadingPairs>
  <TitlesOfParts>
    <vt:vector size="122" baseType="lpstr">
      <vt:lpstr>Flow</vt:lpstr>
      <vt:lpstr>المعرفة الارشادية التخصصية</vt:lpstr>
      <vt:lpstr>نشاط افتتاحي</vt:lpstr>
      <vt:lpstr>النظرية السلوكية</vt:lpstr>
      <vt:lpstr>نشاط/ النظرية السلوكية</vt:lpstr>
      <vt:lpstr>النظرة للطبيعة الإنسانية</vt:lpstr>
      <vt:lpstr>الصفات والافتراضات الأساسية</vt:lpstr>
      <vt:lpstr>تفسير الاضطراب</vt:lpstr>
      <vt:lpstr>الأساليب العلاجية</vt:lpstr>
      <vt:lpstr>تطبيقات</vt:lpstr>
      <vt:lpstr>نظرية الذات/روجرز</vt:lpstr>
      <vt:lpstr>نشاط: نظرية الذات/روجرز</vt:lpstr>
      <vt:lpstr>النظرة للطبيعة الإنسانية</vt:lpstr>
      <vt:lpstr>مفهوم المجال الظاهري/ المرجعي :</vt:lpstr>
      <vt:lpstr>الذات</vt:lpstr>
      <vt:lpstr>محددات نمو الشخصية</vt:lpstr>
      <vt:lpstr>أسباب الاضطراب</vt:lpstr>
      <vt:lpstr>العلاقة الإرشادية</vt:lpstr>
      <vt:lpstr>الأسلوب الإرشادي</vt:lpstr>
      <vt:lpstr>نظرية العلاج العقلي العاطفي/الس</vt:lpstr>
      <vt:lpstr>نشاط: نظرية العلاج العقلي العاطفي/الس</vt:lpstr>
      <vt:lpstr>نظرة إلى الطبيعة الإنسانية </vt:lpstr>
      <vt:lpstr>أفكار لاعقلانية</vt:lpstr>
      <vt:lpstr>أسباب الاضطراب</vt:lpstr>
      <vt:lpstr>PowerPoint Presentation</vt:lpstr>
      <vt:lpstr>الأسلوب الإرشادي/ العلاج</vt:lpstr>
      <vt:lpstr>الأسلوب الإرشادي/ العلاج</vt:lpstr>
      <vt:lpstr>تطبيقات النظريات</vt:lpstr>
      <vt:lpstr>اليوم الثاني </vt:lpstr>
      <vt:lpstr>مقدمة</vt:lpstr>
      <vt:lpstr>التهيئة</vt:lpstr>
      <vt:lpstr>PowerPoint Presentation</vt:lpstr>
      <vt:lpstr>قم بدراسة المبادئ التالية، ثم حدد اي مبدأ من المبادئ لفت انتباهك اكثر، ثم ابحث عن زميل اخر عجبه نفس المبدأ، عليكم اختيار احدكم لعرض لما كان هذا المبدأ محط  اهتمامكم</vt:lpstr>
      <vt:lpstr>مبادئ النمو</vt:lpstr>
      <vt:lpstr>نشاط: مرحلة النمو المتوسطة (6-9)</vt:lpstr>
      <vt:lpstr> الطفولة الوسطى ( 6 – 9 )</vt:lpstr>
      <vt:lpstr>الخصائص الجسمية</vt:lpstr>
      <vt:lpstr>المظاهر العقلية</vt:lpstr>
      <vt:lpstr>PowerPoint Presentation</vt:lpstr>
      <vt:lpstr>القيم الأخلاقية</vt:lpstr>
      <vt:lpstr>PowerPoint Presentation</vt:lpstr>
      <vt:lpstr>المهارات الفنية</vt:lpstr>
      <vt:lpstr>مشكلات</vt:lpstr>
      <vt:lpstr>PowerPoint Presentation</vt:lpstr>
      <vt:lpstr>PowerPoint Presentation</vt:lpstr>
      <vt:lpstr>نشاط: مرحلة النمو المتأخرة 9-12</vt:lpstr>
      <vt:lpstr> الطفولة المتأخرة (9 – 12 )</vt:lpstr>
      <vt:lpstr>PowerPoint Presentation</vt:lpstr>
      <vt:lpstr>PowerPoint Presentation</vt:lpstr>
      <vt:lpstr>PowerPoint Presentation</vt:lpstr>
      <vt:lpstr>PowerPoint Presentation</vt:lpstr>
      <vt:lpstr>نشاط: مرحلة المراهقة المبكرة 12-15</vt:lpstr>
      <vt:lpstr>المراهقة المبكرة ( 12 – 15 )</vt:lpstr>
      <vt:lpstr>النمو الفسيولوجي</vt:lpstr>
      <vt:lpstr>PowerPoint Presentation</vt:lpstr>
      <vt:lpstr>PowerPoint Presentation</vt:lpstr>
      <vt:lpstr>PowerPoint Presentation</vt:lpstr>
      <vt:lpstr>PowerPoint Presentation</vt:lpstr>
      <vt:lpstr>نشاط: مرحلة المراهقة المتوسطة 15-18</vt:lpstr>
      <vt:lpstr>المراهقة (15-18)</vt:lpstr>
      <vt:lpstr>PowerPoint Presentation</vt:lpstr>
      <vt:lpstr>PowerPoint Presentation</vt:lpstr>
      <vt:lpstr>PowerPoint Presentation</vt:lpstr>
      <vt:lpstr>PowerPoint Presentation</vt:lpstr>
      <vt:lpstr>PowerPoint Presentation</vt:lpstr>
      <vt:lpstr>PowerPoint Presentation</vt:lpstr>
      <vt:lpstr>اعمل على</vt:lpstr>
      <vt:lpstr>تعديل السلوك</vt:lpstr>
      <vt:lpstr>PowerPoint Presentation</vt:lpstr>
      <vt:lpstr>PowerPoint Presentation</vt:lpstr>
      <vt:lpstr>الأساليب التربوية  </vt:lpstr>
      <vt:lpstr>تعريف العقاب</vt:lpstr>
      <vt:lpstr>PowerPoint Presentation</vt:lpstr>
      <vt:lpstr>العوامل المؤثرة في فاعلية العقاب</vt:lpstr>
      <vt:lpstr>شروط تقديم المثير العقابي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تدارس مع مجموعتك الحالات المذكورة في الجدول أدناه، حددوا الأسلوب الذي استخدم لعلاج السلوك غير المرغوب فيه.</vt:lpstr>
      <vt:lpstr>نشاط</vt:lpstr>
      <vt:lpstr>بدائــــل العقـــاب</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تشكو أم بسام من كون بسام يعتمد عليها بحل واجباته ولا يقوم بالدراسة إلا وهي بجانبه، كما انه لا يرتب غرفته، ويزعجا حتى يخلد للنوم وحين الاستيقاظ.  قم بمعالجته وفق أسلوب أو أكثر من الأساليب التي تعلمتها، موضحا الإجراءات التي ستستخدمها</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المعرفة الارشادية التخصصية</dc:title>
  <dc:creator>ZCS</dc:creator>
  <cp:lastModifiedBy>Ruba Zayed</cp:lastModifiedBy>
  <cp:revision>33</cp:revision>
  <dcterms:created xsi:type="dcterms:W3CDTF">2020-12-15T16:05:10Z</dcterms:created>
  <dcterms:modified xsi:type="dcterms:W3CDTF">2021-07-26T08:48:15Z</dcterms:modified>
</cp:coreProperties>
</file>