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62" r:id="rId3"/>
    <p:sldId id="256" r:id="rId4"/>
    <p:sldId id="261" r:id="rId5"/>
    <p:sldId id="259" r:id="rId6"/>
    <p:sldId id="268" r:id="rId7"/>
    <p:sldId id="263" r:id="rId8"/>
    <p:sldId id="264" r:id="rId9"/>
    <p:sldId id="265" r:id="rId10"/>
    <p:sldId id="267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58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0C44A-0FC3-4ED9-B40A-D32797C0A57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7B04F-9A48-4889-95F0-BD4A8861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01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EE318-33B5-4A5D-879C-7B0300D56BF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73512"/>
            <a:ext cx="5608975" cy="36602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F7099-A4D4-42E5-AAFC-48D2355A9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8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780E-55AD-42A2-A476-B305E91244F1}" type="datetime8">
              <a:rPr lang="ar-JO" smtClean="0"/>
              <a:t>10 تشرين الأول، 24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56372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F681-EE6C-477F-A6BD-39E3A18D51C9}" type="datetime8">
              <a:rPr lang="ar-JO" smtClean="0"/>
              <a:t>10 تشرين الأول، 24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5519668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F681-EE6C-477F-A6BD-39E3A18D51C9}" type="datetime8">
              <a:rPr lang="ar-JO" smtClean="0"/>
              <a:t>10 تشرين الأول، 24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2904612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F681-EE6C-477F-A6BD-39E3A18D51C9}" type="datetime8">
              <a:rPr lang="ar-JO" smtClean="0"/>
              <a:t>10 تشرين الأول، 24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4537367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F681-EE6C-477F-A6BD-39E3A18D51C9}" type="datetime8">
              <a:rPr lang="ar-JO" smtClean="0"/>
              <a:t>10 تشرين الأول، 24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1095983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F681-EE6C-477F-A6BD-39E3A18D51C9}" type="datetime8">
              <a:rPr lang="ar-JO" smtClean="0"/>
              <a:t>10 تشرين الأول، 24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3721182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F681-EE6C-477F-A6BD-39E3A18D51C9}" type="datetime8">
              <a:rPr lang="ar-JO" smtClean="0"/>
              <a:t>10 تشرين الأول، 24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6074016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125A-F835-4B28-89E6-74564CDB8E32}" type="datetime8">
              <a:rPr lang="ar-JO" smtClean="0"/>
              <a:t>10 تشرين الأول، 24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74080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008D-0465-4009-8512-589E4646618B}" type="datetime8">
              <a:rPr lang="ar-JO" smtClean="0"/>
              <a:t>10 تشرين الأول، 24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9694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D447-4D13-416B-8006-E40C59B93BDA}" type="datetime8">
              <a:rPr lang="ar-JO" smtClean="0"/>
              <a:t>10 تشرين الأول، 24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4A139C7-55A2-47DA-B0E4-AC548DCB93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2162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6A6E-870D-4774-9A03-47B33435D386}" type="datetime8">
              <a:rPr lang="ar-JO" smtClean="0"/>
              <a:t>10 تشرين الأول، 24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8304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15F7-3B27-4A9C-9434-600B9CDDDD64}" type="datetime8">
              <a:rPr lang="ar-JO" smtClean="0"/>
              <a:t>10 تشرين الأول، 24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43873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8184-B3F8-446D-801E-D40117A37B1C}" type="datetime8">
              <a:rPr lang="ar-JO" smtClean="0"/>
              <a:t>10 تشرين الأول، 24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4958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631A-8D99-42D2-BB8D-6701E790085F}" type="datetime8">
              <a:rPr lang="ar-JO" smtClean="0"/>
              <a:t>10 تشرين الأول، 24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0624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291A-EA32-4165-9D47-933432E1398D}" type="datetime8">
              <a:rPr lang="ar-JO" smtClean="0"/>
              <a:t>10 تشرين الأول، 24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917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6E3E-0A55-4D8A-BE8D-BC1ECBBA6EDD}" type="datetime8">
              <a:rPr lang="ar-JO" smtClean="0"/>
              <a:t>10 تشرين الأول، 24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023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EB36-5A11-4874-82EC-110EA84E9D8B}" type="datetime8">
              <a:rPr lang="ar-JO" smtClean="0"/>
              <a:t>10 تشرين الأول، 24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2555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04BF681-EE6C-477F-A6BD-39E3A18D51C9}" type="datetime8">
              <a:rPr lang="ar-JO" smtClean="0"/>
              <a:t>10 تشرين الأول، 24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4A139C7-55A2-47DA-B0E4-AC548DCB93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1805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5" r:id="rId7"/>
    <p:sldLayoutId id="2147484286" r:id="rId8"/>
    <p:sldLayoutId id="2147484287" r:id="rId9"/>
    <p:sldLayoutId id="2147484288" r:id="rId10"/>
    <p:sldLayoutId id="2147484289" r:id="rId11"/>
    <p:sldLayoutId id="2147484290" r:id="rId12"/>
    <p:sldLayoutId id="2147484291" r:id="rId13"/>
    <p:sldLayoutId id="2147484292" r:id="rId14"/>
    <p:sldLayoutId id="2147484293" r:id="rId15"/>
    <p:sldLayoutId id="2147484294" r:id="rId16"/>
    <p:sldLayoutId id="2147484295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1923" y="289775"/>
            <a:ext cx="9298308" cy="5525035"/>
          </a:xfrm>
        </p:spPr>
        <p:txBody>
          <a:bodyPr>
            <a:normAutofit/>
          </a:bodyPr>
          <a:lstStyle/>
          <a:p>
            <a:pPr algn="ctr"/>
            <a:r>
              <a:rPr lang="ar-JO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وزارة التربية والتعليم</a:t>
            </a:r>
            <a:br>
              <a:rPr lang="ar-JO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إدارة</a:t>
            </a:r>
            <a:r>
              <a:rPr lang="ar-JO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التعليم الخاص</a:t>
            </a:r>
            <a:br>
              <a:rPr lang="ar-JO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5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قسم الإحصاء والمعلومات</a:t>
            </a:r>
            <a:r>
              <a:rPr lang="ar-JO" sz="5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JO" sz="5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r-JO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1</a:t>
            </a:fld>
            <a:endParaRPr lang="ar-JO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78" y="515401"/>
            <a:ext cx="1268078" cy="126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39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7043" y="397565"/>
            <a:ext cx="8368748" cy="834887"/>
          </a:xfrm>
        </p:spPr>
        <p:txBody>
          <a:bodyPr>
            <a:normAutofit/>
          </a:bodyPr>
          <a:lstStyle/>
          <a:p>
            <a:pPr algn="r"/>
            <a:r>
              <a:rPr lang="ar-JO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الخدمات التي يقدمها قسم الإحصاء والمعلومات</a:t>
            </a:r>
            <a:endParaRPr lang="ar-JO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5617" y="1437861"/>
            <a:ext cx="8885583" cy="4863549"/>
          </a:xfrm>
        </p:spPr>
        <p:txBody>
          <a:bodyPr>
            <a:normAutofit/>
          </a:bodyPr>
          <a:lstStyle/>
          <a:p>
            <a:pPr algn="r" rtl="1">
              <a:lnSpc>
                <a:spcPct val="170000"/>
              </a:lnSpc>
            </a:pPr>
            <a:r>
              <a:rPr lang="ar-JO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المصادقة على الإبلاغ السنوي:</a:t>
            </a:r>
            <a:endParaRPr lang="ar-JO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r" rt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ar-J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سجل إحصائي مختوم.</a:t>
            </a:r>
          </a:p>
          <a:p>
            <a:pPr marL="285750" indent="-285750" algn="r" rt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ar-JO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تعيين مدير/ة.</a:t>
            </a:r>
          </a:p>
          <a:p>
            <a:pPr marL="285750" indent="-285750" algn="r" rt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ar-JO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ترفيع طلاب السنة الماضية.</a:t>
            </a:r>
          </a:p>
          <a:p>
            <a:pPr algn="r" rtl="1">
              <a:lnSpc>
                <a:spcPct val="170000"/>
              </a:lnSpc>
            </a:pPr>
            <a:endParaRPr lang="ar-JO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r" rtl="1">
              <a:lnSpc>
                <a:spcPct val="170000"/>
              </a:lnSpc>
              <a:buFont typeface="+mj-lt"/>
              <a:buAutoNum type="arabicPeriod"/>
            </a:pPr>
            <a:endParaRPr lang="ar-JO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10</a:t>
            </a:fld>
            <a:endParaRPr lang="ar-JO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13" y="397565"/>
            <a:ext cx="1268078" cy="126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06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7043" y="397565"/>
            <a:ext cx="8368748" cy="834887"/>
          </a:xfrm>
        </p:spPr>
        <p:txBody>
          <a:bodyPr>
            <a:normAutofit/>
          </a:bodyPr>
          <a:lstStyle/>
          <a:p>
            <a:pPr algn="r"/>
            <a:r>
              <a:rPr lang="ar-JO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الخدمات التي يقدمها قسم الإحصاء والمعلومات</a:t>
            </a:r>
            <a:endParaRPr lang="ar-JO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5617" y="1437861"/>
            <a:ext cx="8885583" cy="4863549"/>
          </a:xfrm>
        </p:spPr>
        <p:txBody>
          <a:bodyPr>
            <a:noAutofit/>
          </a:bodyPr>
          <a:lstStyle/>
          <a:p>
            <a:pPr rtl="1"/>
            <a:r>
              <a:rPr lang="ar-JO" sz="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إنشاء حسابات على </a:t>
            </a:r>
            <a:r>
              <a:rPr lang="ar-JO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نظام </a:t>
            </a:r>
            <a:r>
              <a:rPr lang="en-US" sz="28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OpenEMIS</a:t>
            </a:r>
            <a:r>
              <a:rPr lang="ar-JO" sz="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r" rtl="1">
              <a:buFontTx/>
              <a:buChar char="-"/>
            </a:pPr>
            <a:r>
              <a:rPr lang="ar-JO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كتاب التأسيس .</a:t>
            </a:r>
          </a:p>
          <a:p>
            <a:pPr marL="285750" indent="-285750" algn="r" rtl="1">
              <a:buFontTx/>
              <a:buChar char="-"/>
            </a:pPr>
            <a:r>
              <a:rPr lang="ar-JO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إصدار رقم وطني .</a:t>
            </a:r>
          </a:p>
          <a:p>
            <a:pPr marL="285750" indent="-285750" algn="r" rtl="1">
              <a:buFontTx/>
              <a:buChar char="-"/>
            </a:pPr>
            <a:r>
              <a:rPr lang="ar-JO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إنشاء الحساب .</a:t>
            </a:r>
          </a:p>
          <a:p>
            <a:pPr marL="285750" indent="-285750" algn="r" rtl="1">
              <a:buFontTx/>
              <a:buChar char="-"/>
            </a:pPr>
            <a:r>
              <a:rPr lang="ar-JO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إضافة مديرة المدرسة / الروضة.</a:t>
            </a:r>
          </a:p>
          <a:p>
            <a:pPr marL="285750" indent="-285750" algn="r" rtl="1">
              <a:buFontTx/>
              <a:buChar char="-"/>
            </a:pPr>
            <a:r>
              <a:rPr lang="ar-JO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تسليم المدير/ة 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r" rtl="1">
              <a:buFontTx/>
              <a:buChar char="-"/>
            </a:pPr>
            <a:r>
              <a:rPr lang="ar-JO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إسم المستخدم 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name</a:t>
            </a:r>
            <a:r>
              <a:rPr lang="ar-JO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 algn="r" rtl="1">
              <a:buFontTx/>
              <a:buChar char="-"/>
            </a:pPr>
            <a:r>
              <a:rPr lang="ar-JO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كلمة السر 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password.</a:t>
            </a:r>
          </a:p>
          <a:p>
            <a:pPr marL="285750" lvl="1" indent="-285750" algn="r" rtl="1">
              <a:buFontTx/>
              <a:buChar char="-"/>
            </a:pPr>
            <a:r>
              <a:rPr lang="ar-JO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تفعيل الفترات.</a:t>
            </a:r>
          </a:p>
          <a:p>
            <a:pPr marL="285750" lvl="1" indent="-285750" algn="r" rtl="1">
              <a:buFontTx/>
              <a:buChar char="-"/>
            </a:pPr>
            <a:r>
              <a:rPr lang="ar-JO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تفعيل الحساب.</a:t>
            </a:r>
          </a:p>
          <a:p>
            <a:pPr marL="457200" indent="-457200" algn="r" rtl="1">
              <a:lnSpc>
                <a:spcPct val="170000"/>
              </a:lnSpc>
              <a:buFont typeface="+mj-lt"/>
              <a:buAutoNum type="arabicPeriod"/>
            </a:pPr>
            <a:endParaRPr lang="ar-JO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2</a:t>
            </a:fld>
            <a:endParaRPr lang="ar-JO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817" y="397565"/>
            <a:ext cx="1268078" cy="126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8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7043" y="397565"/>
            <a:ext cx="8368748" cy="834887"/>
          </a:xfrm>
        </p:spPr>
        <p:txBody>
          <a:bodyPr>
            <a:normAutofit/>
          </a:bodyPr>
          <a:lstStyle/>
          <a:p>
            <a:pPr algn="r"/>
            <a:r>
              <a:rPr lang="ar-JO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الخدمات التي يقدمها قسم الإحصاء والمعلومات</a:t>
            </a:r>
            <a:endParaRPr lang="ar-JO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5617" y="1736036"/>
            <a:ext cx="8885583" cy="4565374"/>
          </a:xfrm>
        </p:spPr>
        <p:txBody>
          <a:bodyPr>
            <a:normAutofit/>
          </a:bodyPr>
          <a:lstStyle/>
          <a:p>
            <a:pPr rtl="1">
              <a:lnSpc>
                <a:spcPct val="170000"/>
              </a:lnSpc>
            </a:pPr>
            <a:r>
              <a:rPr lang="ar-JO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فتح حسابات </a:t>
            </a:r>
            <a:r>
              <a:rPr lang="ar-JO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لمديري </a:t>
            </a:r>
            <a:r>
              <a:rPr lang="ar-JO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المدارس ومديرات رياض الأطفال على </a:t>
            </a:r>
            <a:r>
              <a:rPr lang="ar-J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نظام </a:t>
            </a:r>
            <a:r>
              <a:rPr lang="en-US" sz="24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OpenEMIS</a:t>
            </a:r>
            <a:r>
              <a:rPr lang="ar-JO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r" rt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ar-JO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الحضور الشخصي.</a:t>
            </a:r>
          </a:p>
          <a:p>
            <a:pPr marL="342900" indent="-342900" algn="r" rt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ar-JO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هوية الاحوال المدنية.</a:t>
            </a:r>
          </a:p>
          <a:p>
            <a:pPr marL="342900" indent="-342900" algn="r" rt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ar-JO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كتاب تعيين.</a:t>
            </a:r>
            <a:endParaRPr lang="ar-JO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3</a:t>
            </a:fld>
            <a:endParaRPr lang="ar-JO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78" y="515401"/>
            <a:ext cx="1268078" cy="126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27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7043" y="397565"/>
            <a:ext cx="8368748" cy="834887"/>
          </a:xfrm>
        </p:spPr>
        <p:txBody>
          <a:bodyPr>
            <a:normAutofit/>
          </a:bodyPr>
          <a:lstStyle/>
          <a:p>
            <a:pPr algn="r"/>
            <a:r>
              <a:rPr lang="ar-JO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الخدمات التي يقدمها قسم الإحصاء والمعلومات</a:t>
            </a:r>
            <a:endParaRPr lang="ar-JO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5617" y="1437861"/>
            <a:ext cx="8885583" cy="4863549"/>
          </a:xfrm>
        </p:spPr>
        <p:txBody>
          <a:bodyPr>
            <a:normAutofit fontScale="77500" lnSpcReduction="20000"/>
          </a:bodyPr>
          <a:lstStyle/>
          <a:p>
            <a:pPr rtl="1">
              <a:lnSpc>
                <a:spcPct val="170000"/>
              </a:lnSpc>
            </a:pPr>
            <a:r>
              <a:rPr lang="ar-JO" sz="4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تدقيق البيانات </a:t>
            </a:r>
            <a:r>
              <a:rPr lang="ar-JO" sz="4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الاحصائية:</a:t>
            </a:r>
          </a:p>
          <a:p>
            <a:pPr marL="342900" lvl="1" indent="-342900" algn="r" rt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ar-JO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تعميم كتاب رسمي بتدقيق </a:t>
            </a:r>
            <a:r>
              <a:rPr lang="ar-JO" sz="3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البيانات:</a:t>
            </a:r>
          </a:p>
          <a:p>
            <a:pPr marL="800100" lvl="2" indent="-342900" algn="r" rt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ar-JO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الرخصة.</a:t>
            </a:r>
          </a:p>
          <a:p>
            <a:pPr marL="800100" lvl="2" indent="-342900" algn="r" rt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ar-JO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كتاب </a:t>
            </a:r>
            <a:r>
              <a:rPr lang="ar-JO" sz="2600" b="1" dirty="0">
                <a:latin typeface="Arial" panose="020B0604020202020204" pitchFamily="34" charset="0"/>
                <a:cs typeface="Arial" panose="020B0604020202020204" pitchFamily="34" charset="0"/>
              </a:rPr>
              <a:t>تعيين </a:t>
            </a:r>
            <a:r>
              <a:rPr lang="ar-JO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المديرة.</a:t>
            </a:r>
          </a:p>
          <a:p>
            <a:pPr marL="800100" lvl="2" indent="-342900" algn="r" rt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ar-JO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السجل الحصائي.</a:t>
            </a:r>
            <a:endParaRPr lang="ar-JO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rt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ar-JO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إرسال </a:t>
            </a:r>
            <a:r>
              <a:rPr lang="ar-JO" sz="3400" b="1" dirty="0">
                <a:latin typeface="Arial" panose="020B0604020202020204" pitchFamily="34" charset="0"/>
                <a:cs typeface="Arial" panose="020B0604020202020204" pitchFamily="34" charset="0"/>
              </a:rPr>
              <a:t>الملفات على البريد </a:t>
            </a:r>
            <a:r>
              <a:rPr lang="ar-JO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الإلكتروني الرسمي.</a:t>
            </a:r>
            <a:endParaRPr lang="ar-JO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rt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ar-JO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ختم </a:t>
            </a:r>
            <a:r>
              <a:rPr lang="ar-JO" sz="3400" b="1" dirty="0">
                <a:latin typeface="Arial" panose="020B0604020202020204" pitchFamily="34" charset="0"/>
                <a:cs typeface="Arial" panose="020B0604020202020204" pitchFamily="34" charset="0"/>
              </a:rPr>
              <a:t>السجل </a:t>
            </a:r>
            <a:r>
              <a:rPr lang="ar-JO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الإحصائي </a:t>
            </a:r>
            <a:r>
              <a:rPr lang="ar-JO" sz="3400" b="1" dirty="0">
                <a:latin typeface="Arial" panose="020B0604020202020204" pitchFamily="34" charset="0"/>
                <a:cs typeface="Arial" panose="020B0604020202020204" pitchFamily="34" charset="0"/>
              </a:rPr>
              <a:t>الورقي.</a:t>
            </a:r>
          </a:p>
          <a:p>
            <a:pPr rtl="1">
              <a:lnSpc>
                <a:spcPct val="170000"/>
              </a:lnSpc>
            </a:pPr>
            <a:r>
              <a:rPr lang="ar-JO" sz="3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تدقيق بيانات عينة المدارس ورياض الأطفال الخاصة</a:t>
            </a:r>
            <a:r>
              <a:rPr lang="ar-JO" sz="3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ar-JO" sz="3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4</a:t>
            </a:fld>
            <a:endParaRPr lang="ar-JO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945" y="397565"/>
            <a:ext cx="1268078" cy="126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7043" y="397565"/>
            <a:ext cx="8368748" cy="834887"/>
          </a:xfrm>
        </p:spPr>
        <p:txBody>
          <a:bodyPr>
            <a:normAutofit/>
          </a:bodyPr>
          <a:lstStyle/>
          <a:p>
            <a:pPr algn="r"/>
            <a:r>
              <a:rPr lang="ar-JO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الخدمات التي يقدمها قسم الإحصاء والمعلومات</a:t>
            </a:r>
            <a:endParaRPr lang="ar-JO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5172" y="1384851"/>
            <a:ext cx="7874591" cy="4863549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170000"/>
              </a:lnSpc>
            </a:pPr>
            <a:r>
              <a:rPr lang="ar-JO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تقديم الدعم الفني على نظام </a:t>
            </a:r>
            <a:r>
              <a:rPr lang="en-US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OpenEMIS</a:t>
            </a:r>
            <a:endParaRPr lang="ar-JO" sz="20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r" rt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ar-JO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الطلاب المحجوزين (نقل، سحب ، اخرى).				</a:t>
            </a:r>
          </a:p>
          <a:p>
            <a:pPr marL="742950" lvl="1" indent="-285750" algn="r" rt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ar-JO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أرقام وطنية محجوزة.			</a:t>
            </a:r>
            <a:endParaRPr lang="en-US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r" rt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ar-JO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إضافة المراحل </a:t>
            </a:r>
            <a:r>
              <a:rPr lang="ar-JO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الدراسية.</a:t>
            </a:r>
            <a:endParaRPr lang="ar-JO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r" rt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ar-JO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حذف وإضافة الشعب.				</a:t>
            </a:r>
            <a:endParaRPr lang="en-US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r" rt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ar-JO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تشعيب طلاب</a:t>
            </a:r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ar-JO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endParaRPr lang="en-US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r" rt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ar-JO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العلامات</a:t>
            </a:r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r" rt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ar-JO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إضافة وإنهاء </a:t>
            </a:r>
            <a:r>
              <a:rPr lang="ar-JO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تعيين </a:t>
            </a:r>
            <a:r>
              <a:rPr lang="ar-JO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الموظفين.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r" rtl="1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ar-JO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70000"/>
              </a:lnSpc>
            </a:pPr>
            <a:endParaRPr lang="ar-JO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70000"/>
              </a:lnSpc>
            </a:pPr>
            <a:endParaRPr lang="ar-JO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r" rtl="1">
              <a:lnSpc>
                <a:spcPct val="170000"/>
              </a:lnSpc>
              <a:buFont typeface="+mj-lt"/>
              <a:buAutoNum type="arabicPeriod"/>
            </a:pPr>
            <a:endParaRPr lang="ar-J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5</a:t>
            </a:fld>
            <a:endParaRPr lang="ar-JO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716" y="277142"/>
            <a:ext cx="1268078" cy="126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7043" y="397565"/>
            <a:ext cx="8368748" cy="834887"/>
          </a:xfrm>
        </p:spPr>
        <p:txBody>
          <a:bodyPr>
            <a:normAutofit/>
          </a:bodyPr>
          <a:lstStyle/>
          <a:p>
            <a:pPr algn="r"/>
            <a:r>
              <a:rPr lang="ar-JO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الخدمات التي يقدمها قسم الإحصاء والمعلومات</a:t>
            </a:r>
            <a:endParaRPr lang="ar-JO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5617" y="1437861"/>
            <a:ext cx="8885583" cy="4863549"/>
          </a:xfrm>
        </p:spPr>
        <p:txBody>
          <a:bodyPr>
            <a:normAutofit/>
          </a:bodyPr>
          <a:lstStyle/>
          <a:p>
            <a:pPr rtl="1">
              <a:lnSpc>
                <a:spcPct val="170000"/>
              </a:lnSpc>
            </a:pPr>
            <a:r>
              <a:rPr lang="ar-JO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إغلاق حسابات على </a:t>
            </a:r>
            <a:r>
              <a:rPr lang="ar-J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نظام </a:t>
            </a:r>
            <a:r>
              <a:rPr lang="en-US" sz="24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OpenEMIS</a:t>
            </a:r>
            <a:r>
              <a:rPr lang="ar-JO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r" rtl="1">
              <a:lnSpc>
                <a:spcPct val="170000"/>
              </a:lnSpc>
              <a:buFontTx/>
              <a:buChar char="-"/>
            </a:pPr>
            <a:r>
              <a:rPr lang="ar-JO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كتاب الإيقاف/ إلغاء الرخصة.</a:t>
            </a:r>
          </a:p>
          <a:p>
            <a:pPr marL="285750" indent="-285750" algn="r" rtl="1">
              <a:lnSpc>
                <a:spcPct val="170000"/>
              </a:lnSpc>
              <a:buFontTx/>
              <a:buChar char="-"/>
            </a:pPr>
            <a:r>
              <a:rPr lang="ar-J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ترفيع وسحب الطلاب</a:t>
            </a:r>
            <a:r>
              <a:rPr lang="ar-JO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ar-JO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r" rtl="1">
              <a:lnSpc>
                <a:spcPct val="170000"/>
              </a:lnSpc>
              <a:buFontTx/>
              <a:buChar char="-"/>
            </a:pPr>
            <a:r>
              <a:rPr lang="ar-JO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إنهاء تعيين المدير/ة والموظفين.</a:t>
            </a:r>
            <a:endPara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r" rtl="1">
              <a:lnSpc>
                <a:spcPct val="170000"/>
              </a:lnSpc>
              <a:buFontTx/>
              <a:buChar char="-"/>
            </a:pPr>
            <a:r>
              <a:rPr lang="ar-JO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</a:t>
            </a:r>
            <a:r>
              <a:rPr lang="ar-JO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نهاء تفعيل الحساب.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6</a:t>
            </a:fld>
            <a:endParaRPr lang="ar-JO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817" y="397565"/>
            <a:ext cx="1268078" cy="126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73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7043" y="397565"/>
            <a:ext cx="8368748" cy="834887"/>
          </a:xfrm>
        </p:spPr>
        <p:txBody>
          <a:bodyPr>
            <a:normAutofit/>
          </a:bodyPr>
          <a:lstStyle/>
          <a:p>
            <a:pPr algn="r"/>
            <a:r>
              <a:rPr lang="ar-JO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الخدمات التي يقدمها قسم الإحصاء والمعلومات</a:t>
            </a:r>
            <a:endParaRPr lang="ar-JO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5617" y="1437861"/>
            <a:ext cx="8885583" cy="4863549"/>
          </a:xfrm>
        </p:spPr>
        <p:txBody>
          <a:bodyPr>
            <a:normAutofit/>
          </a:bodyPr>
          <a:lstStyle/>
          <a:p>
            <a:pPr rtl="1">
              <a:lnSpc>
                <a:spcPct val="170000"/>
              </a:lnSpc>
            </a:pPr>
            <a:r>
              <a:rPr lang="ar-J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التدريب على نظام </a:t>
            </a:r>
            <a:r>
              <a:rPr lang="en-US" sz="24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OpenEMIS</a:t>
            </a:r>
            <a:r>
              <a:rPr lang="ar-JO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rtl="1">
              <a:lnSpc>
                <a:spcPct val="170000"/>
              </a:lnSpc>
              <a:buFontTx/>
              <a:buChar char="-"/>
            </a:pPr>
            <a:r>
              <a:rPr lang="ar-JO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ساعة.</a:t>
            </a:r>
          </a:p>
          <a:p>
            <a:pPr marL="342900" indent="-342900" rtl="1">
              <a:lnSpc>
                <a:spcPct val="170000"/>
              </a:lnSpc>
              <a:buFontTx/>
              <a:buChar char="-"/>
            </a:pPr>
            <a:r>
              <a:rPr lang="ar-JO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الرسوم 36 دينار.</a:t>
            </a:r>
          </a:p>
          <a:p>
            <a:pPr marL="342900" indent="-342900" rtl="1">
              <a:lnSpc>
                <a:spcPct val="170000"/>
              </a:lnSpc>
              <a:buFontTx/>
              <a:buChar char="-"/>
            </a:pPr>
            <a:r>
              <a:rPr lang="ar-JO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الحجز في إدارة التدريب/ الوزارة.</a:t>
            </a:r>
            <a:endParaRPr lang="ar-JO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70000"/>
              </a:lnSpc>
            </a:pPr>
            <a:endParaRPr lang="ar-J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7</a:t>
            </a:fld>
            <a:endParaRPr lang="ar-JO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116" y="397565"/>
            <a:ext cx="1268078" cy="126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78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7043" y="397565"/>
            <a:ext cx="8368748" cy="834887"/>
          </a:xfrm>
        </p:spPr>
        <p:txBody>
          <a:bodyPr>
            <a:normAutofit/>
          </a:bodyPr>
          <a:lstStyle/>
          <a:p>
            <a:pPr algn="r"/>
            <a:r>
              <a:rPr lang="ar-JO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الخدمات التي يقدمها قسم الإحصاء والمعلومات</a:t>
            </a:r>
            <a:endParaRPr lang="ar-JO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5617" y="1437861"/>
            <a:ext cx="8885583" cy="4863549"/>
          </a:xfrm>
        </p:spPr>
        <p:txBody>
          <a:bodyPr>
            <a:normAutofit/>
          </a:bodyPr>
          <a:lstStyle/>
          <a:p>
            <a:pPr algn="r" rtl="1">
              <a:lnSpc>
                <a:spcPct val="170000"/>
              </a:lnSpc>
            </a:pPr>
            <a:r>
              <a:rPr lang="ar-JO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تدقيق جداول العلامات </a:t>
            </a:r>
            <a:r>
              <a:rPr lang="ar-JO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ar-JO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rt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ar-JO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مطابقة الجدول الورقي مع الجدول الصادر من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OpenEMIS</a:t>
            </a:r>
            <a:r>
              <a:rPr lang="ar-JO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 rtl="1">
              <a:lnSpc>
                <a:spcPct val="170000"/>
              </a:lnSpc>
            </a:pPr>
            <a:endParaRPr lang="ar-JO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8</a:t>
            </a:fld>
            <a:endParaRPr lang="ar-JO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116" y="290021"/>
            <a:ext cx="1268078" cy="126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62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7043" y="397565"/>
            <a:ext cx="8368748" cy="834887"/>
          </a:xfrm>
        </p:spPr>
        <p:txBody>
          <a:bodyPr>
            <a:normAutofit/>
          </a:bodyPr>
          <a:lstStyle/>
          <a:p>
            <a:pPr algn="r"/>
            <a:r>
              <a:rPr lang="ar-JO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الخدمات التي يقدمها قسم الإحصاء والمعلومات</a:t>
            </a:r>
            <a:endParaRPr lang="ar-JO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5617" y="1437861"/>
            <a:ext cx="8885583" cy="4863549"/>
          </a:xfrm>
        </p:spPr>
        <p:txBody>
          <a:bodyPr>
            <a:normAutofit/>
          </a:bodyPr>
          <a:lstStyle/>
          <a:p>
            <a:pPr marL="457200" indent="-457200" algn="r" rt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ar-JO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تدقيق كشوفات </a:t>
            </a:r>
            <a:r>
              <a:rPr lang="ar-JO" sz="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التعيينات.</a:t>
            </a:r>
            <a:endParaRPr lang="ar-JO" sz="28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r" rt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ar-JO" sz="1800" b="1" dirty="0">
                <a:latin typeface="Arial" panose="020B0604020202020204" pitchFamily="34" charset="0"/>
                <a:cs typeface="Arial" panose="020B0604020202020204" pitchFamily="34" charset="0"/>
              </a:rPr>
              <a:t>إ</a:t>
            </a:r>
            <a:r>
              <a:rPr lang="ar-JO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سم الموظف/ الإداري.</a:t>
            </a:r>
          </a:p>
          <a:p>
            <a:pPr marL="285750" indent="-285750" algn="r" rt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ar-JO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المركز الوظيفي.</a:t>
            </a:r>
          </a:p>
          <a:p>
            <a:pPr marL="457200" indent="-457200" rt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ar-JO" sz="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الإستعلام </a:t>
            </a:r>
            <a:r>
              <a:rPr lang="ar-JO" sz="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عن بيانات.</a:t>
            </a:r>
            <a:endParaRPr lang="ar-JO" sz="28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rt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ar-JO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المحكمة.</a:t>
            </a:r>
          </a:p>
          <a:p>
            <a:pPr marL="285750" indent="-285750" rt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ar-JO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الضريبة.</a:t>
            </a:r>
            <a:endParaRPr lang="ar-JO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r" rtl="1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ar-JO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70000"/>
              </a:lnSpc>
            </a:pPr>
            <a:endParaRPr lang="ar-JO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r" rtl="1">
              <a:lnSpc>
                <a:spcPct val="170000"/>
              </a:lnSpc>
              <a:buFont typeface="+mj-lt"/>
              <a:buAutoNum type="arabicPeriod"/>
            </a:pPr>
            <a:endParaRPr lang="ar-JO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9C7-55A2-47DA-B0E4-AC548DCB9362}" type="slidenum">
              <a:rPr lang="ar-JO" smtClean="0"/>
              <a:t>9</a:t>
            </a:fld>
            <a:endParaRPr lang="ar-JO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13" y="397565"/>
            <a:ext cx="1268078" cy="126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892</TotalTime>
  <Words>278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Tahoma</vt:lpstr>
      <vt:lpstr>Parallax</vt:lpstr>
      <vt:lpstr>وزارة التربية والتعليم إدارة التعليم الخاص قسم الإحصاء والمعلومات </vt:lpstr>
      <vt:lpstr>الخدمات التي يقدمها قسم الإحصاء والمعلومات</vt:lpstr>
      <vt:lpstr>الخدمات التي يقدمها قسم الإحصاء والمعلومات</vt:lpstr>
      <vt:lpstr>الخدمات التي يقدمها قسم الإحصاء والمعلومات</vt:lpstr>
      <vt:lpstr>الخدمات التي يقدمها قسم الإحصاء والمعلومات</vt:lpstr>
      <vt:lpstr>الخدمات التي يقدمها قسم الإحصاء والمعلومات</vt:lpstr>
      <vt:lpstr>الخدمات التي يقدمها قسم الإحصاء والمعلومات</vt:lpstr>
      <vt:lpstr>الخدمات التي يقدمها قسم الإحصاء والمعلومات</vt:lpstr>
      <vt:lpstr>الخدمات التي يقدمها قسم الإحصاء والمعلومات</vt:lpstr>
      <vt:lpstr>الخدمات التي يقدمها قسم الإحصاء والمعلومات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المهام والخدمات التي يقدمها قسم الإحصاء والمعلومات</dc:title>
  <dc:creator>haytham qadomi</dc:creator>
  <cp:lastModifiedBy>Hala Khalifa</cp:lastModifiedBy>
  <cp:revision>36</cp:revision>
  <cp:lastPrinted>2024-10-10T07:07:20Z</cp:lastPrinted>
  <dcterms:created xsi:type="dcterms:W3CDTF">2024-10-02T08:01:15Z</dcterms:created>
  <dcterms:modified xsi:type="dcterms:W3CDTF">2024-10-10T07:08:30Z</dcterms:modified>
</cp:coreProperties>
</file>