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4" d="100"/>
          <a:sy n="94" d="100"/>
        </p:scale>
        <p:origin x="-384" y="-72"/>
      </p:cViewPr>
      <p:guideLst>
        <p:guide orient="horz" pos="2160"/>
        <p:guide pos="3840"/>
      </p:guideLst>
    </p:cSldViewPr>
  </p:slideViewPr>
  <p:notesTextViewPr>
    <p:cViewPr>
      <p:scale>
        <a:sx n="1" d="1"/>
        <a:sy n="1" d="1"/>
      </p:scale>
      <p:origin x="0" y="0"/>
    </p:cViewPr>
  </p:notesTextViewPr>
  <p:gridSpacing cx="72008" cy="72008"/>
</p:viewPr>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086A1-7321-4633-88FA-D5639A1D7B74}">
      <dsp:nvSpPr>
        <dsp:cNvPr id="0" name=""/>
        <dsp:cNvSpPr/>
      </dsp:nvSpPr>
      <dsp:spPr>
        <a:xfrm>
          <a:off x="4241382" y="1797339"/>
          <a:ext cx="1844189" cy="738211"/>
        </a:xfrm>
        <a:custGeom>
          <a:avLst/>
          <a:gdLst/>
          <a:ahLst/>
          <a:cxnLst/>
          <a:rect l="0" t="0" r="0" b="0"/>
          <a:pathLst>
            <a:path>
              <a:moveTo>
                <a:pt x="0" y="0"/>
              </a:moveTo>
              <a:lnTo>
                <a:pt x="1844189" y="73821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8330F0-DA2E-4B12-A185-65F2F673B5A8}">
      <dsp:nvSpPr>
        <dsp:cNvPr id="0" name=""/>
        <dsp:cNvSpPr/>
      </dsp:nvSpPr>
      <dsp:spPr>
        <a:xfrm>
          <a:off x="4241382" y="1797339"/>
          <a:ext cx="182127" cy="2160819"/>
        </a:xfrm>
        <a:custGeom>
          <a:avLst/>
          <a:gdLst/>
          <a:ahLst/>
          <a:cxnLst/>
          <a:rect l="0" t="0" r="0" b="0"/>
          <a:pathLst>
            <a:path>
              <a:moveTo>
                <a:pt x="0" y="0"/>
              </a:moveTo>
              <a:lnTo>
                <a:pt x="0" y="1911784"/>
              </a:lnTo>
              <a:lnTo>
                <a:pt x="182127" y="1911784"/>
              </a:lnTo>
              <a:lnTo>
                <a:pt x="182127" y="216081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D7EEAB-4711-451F-BB02-5AEA577D69CF}">
      <dsp:nvSpPr>
        <dsp:cNvPr id="0" name=""/>
        <dsp:cNvSpPr/>
      </dsp:nvSpPr>
      <dsp:spPr>
        <a:xfrm>
          <a:off x="1436866" y="22583"/>
          <a:ext cx="5609033" cy="1774755"/>
        </a:xfrm>
        <a:prstGeom prst="rect">
          <a:avLst/>
        </a:prstGeom>
        <a:solidFill>
          <a:schemeClr val="accent1">
            <a:lumMod val="20000"/>
            <a:lumOff val="80000"/>
          </a:schemeClr>
        </a:solidFill>
        <a:ln w="22225" cap="rnd" cmpd="sng" algn="ctr">
          <a:solidFill>
            <a:schemeClr val="accen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28575" tIns="28575" rIns="28575" bIns="28575" numCol="1" spcCol="1270" anchor="ctr" anchorCtr="0">
          <a:noAutofit/>
        </a:bodyPr>
        <a:lstStyle/>
        <a:p>
          <a:pPr lvl="0" algn="ctr" defTabSz="2000250">
            <a:lnSpc>
              <a:spcPct val="90000"/>
            </a:lnSpc>
            <a:spcBef>
              <a:spcPct val="0"/>
            </a:spcBef>
            <a:spcAft>
              <a:spcPct val="35000"/>
            </a:spcAft>
          </a:pPr>
          <a:r>
            <a:rPr lang="ar-SA" sz="4500" b="1" kern="1200" dirty="0" smtClean="0">
              <a:solidFill>
                <a:schemeClr val="tx1"/>
              </a:solidFill>
            </a:rPr>
            <a:t>إيمان القيسي</a:t>
          </a:r>
          <a:endParaRPr lang="en-US" sz="4500" b="1" kern="1200" dirty="0">
            <a:solidFill>
              <a:schemeClr val="tx1"/>
            </a:solidFill>
          </a:endParaRPr>
        </a:p>
      </dsp:txBody>
      <dsp:txXfrm>
        <a:off x="1436866" y="22583"/>
        <a:ext cx="5609033" cy="1774755"/>
      </dsp:txXfrm>
    </dsp:sp>
    <dsp:sp modelId="{CF3C9855-52DD-4D59-8725-1C0E533CA1D6}">
      <dsp:nvSpPr>
        <dsp:cNvPr id="0" name=""/>
        <dsp:cNvSpPr/>
      </dsp:nvSpPr>
      <dsp:spPr>
        <a:xfrm>
          <a:off x="1466145" y="3958159"/>
          <a:ext cx="5914730" cy="1237397"/>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a:lnSpc>
              <a:spcPct val="90000"/>
            </a:lnSpc>
            <a:spcBef>
              <a:spcPct val="0"/>
            </a:spcBef>
            <a:spcAft>
              <a:spcPct val="35000"/>
            </a:spcAft>
          </a:pPr>
          <a:r>
            <a:rPr lang="ar-SA" sz="4500" b="1" kern="1200" dirty="0" smtClean="0">
              <a:solidFill>
                <a:schemeClr val="tx1"/>
              </a:solidFill>
            </a:rPr>
            <a:t>د. زياد الخوالدة</a:t>
          </a:r>
          <a:endParaRPr lang="en-US" sz="4500" b="1" kern="1200" dirty="0">
            <a:solidFill>
              <a:schemeClr val="tx1"/>
            </a:solidFill>
          </a:endParaRPr>
        </a:p>
      </dsp:txBody>
      <dsp:txXfrm>
        <a:off x="1466145" y="3958159"/>
        <a:ext cx="5914730" cy="1237397"/>
      </dsp:txXfrm>
    </dsp:sp>
    <dsp:sp modelId="{05187E47-ED38-4283-9C97-CE4859D12AB5}">
      <dsp:nvSpPr>
        <dsp:cNvPr id="0" name=""/>
        <dsp:cNvSpPr/>
      </dsp:nvSpPr>
      <dsp:spPr>
        <a:xfrm>
          <a:off x="2127286" y="1942609"/>
          <a:ext cx="3958285" cy="1185882"/>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a:lnSpc>
              <a:spcPct val="90000"/>
            </a:lnSpc>
            <a:spcBef>
              <a:spcPct val="0"/>
            </a:spcBef>
            <a:spcAft>
              <a:spcPct val="35000"/>
            </a:spcAft>
          </a:pPr>
          <a:r>
            <a:rPr lang="ar-SA" sz="4500" b="1" kern="1200" dirty="0" smtClean="0">
              <a:solidFill>
                <a:schemeClr val="tx1"/>
              </a:solidFill>
            </a:rPr>
            <a:t>الأعضاء</a:t>
          </a:r>
          <a:r>
            <a:rPr lang="ar-SA" sz="6500" kern="1200" dirty="0" smtClean="0"/>
            <a:t> </a:t>
          </a:r>
          <a:endParaRPr lang="en-US" sz="6500" kern="1200" dirty="0"/>
        </a:p>
      </dsp:txBody>
      <dsp:txXfrm>
        <a:off x="2127286" y="1942609"/>
        <a:ext cx="3958285" cy="118588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docProps/app.xml><?xml version="1.0" encoding="utf-8"?>
<Properties xmlns="http://schemas.openxmlformats.org/officeDocument/2006/extended-properties" xmlns:vt="http://schemas.openxmlformats.org/officeDocument/2006/docPropsVTypes">
  <Template>TM03457496[[fn=Parallax]]</Template>
  <TotalTime>1259</TotalTime>
  <Words>1033</Words>
  <Application>Microsoft Office PowerPoint</Application>
  <PresentationFormat>مخصص</PresentationFormat>
  <Paragraphs>85</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Parallax</vt:lpstr>
      <vt:lpstr>قسم الإشراف والإرشاد التربوي  </vt:lpstr>
      <vt:lpstr>رئيس القسم </vt:lpstr>
      <vt:lpstr> أهم الاستفسارات والشكاوى الواردةإلى القسم:</vt:lpstr>
      <vt:lpstr>المادة (3) </vt:lpstr>
      <vt:lpstr>عرض تقديمي في PowerPoint</vt:lpstr>
      <vt:lpstr>ح - يتولى المجلس المهمات التالية: 1- أخذ إفادات خطية لكل من المشتكي والمشتكى علية والشهود على انفراد أمام المجلس. 2- التحقيق في المخالفات المنصوص عليها في هذه التعليمات وإصدار القرار بإيقاع العقوبة أو التوصية بها خلال خمسة أيام عمل من تاريخ تقديم الشكوى الخطية أو العلم بارتكاب الطالب المخالفة سواء أحضر الطالب المخالف أمام المجلس أم لم يحضر. 3- تنظيم محاضر التحقيق وقرارات المجلس وتوقيعها من قبل أعضاء المجلس وإرسال صورة منها إلى المدير أو الوزير خلال مدة لا تتجاوز ثلاثة أيام.  ي- تعرض جميع القضايا الطلابية على المرشد التربوي في المدرسة قبل عرضها على المجلس لدراسة أسبابها وتوضيح آثارها النفسية والاجتماعية وإقتراح الخطط العلاجية لتعديل السلوكيات المخالفة.</vt:lpstr>
      <vt:lpstr>عرض تقديمي في PowerPoint</vt:lpstr>
      <vt:lpstr>المادة (9) :  أ- إذا كا ن الطالب المخالف أحد طلبة مدرسة خاصة، يُبلغ ولي أمره لنقله إلى مدرسة خاصة أخرى داخل المديرية أو خارجها إذا رغب بذلك وبخلاف ذلك ينقل إلى أي مدرسة حكومية داخل المديرية أو خارجها  ب- لتطبيق قرار عقوبة النقل إلى مدرسة أخرى داخل المديرية أو خارجها  تراعى الطاقة الإستيعابية للمدرسة المنقول إليها الطالب المخالف. ج- على المرشد التربوي في المدرسة المنقول إليها الطالب المخالف تنفيذ خطة فردية لتعديل سلوكه بالتعاون مع ولي الأمر. د- يجوز إعادة الطالب المخالف المنفذ بحقه عقوبة النقل إلى مدرسة أخرى داخل المديرية أو خارجها إلى مدرسته المنقول منها بعد إنقضاء فصلين دراسيين من تاريخ النقل ولا يعد الجزء من الفصل الدراسي فصلاً دراسياً. </vt:lpstr>
      <vt:lpstr>المادة (10): أ- مع مراعاة ما ورد في الفقرة (ج) من المادة (10) من القانون توقع عقوبة الإخراج من التعليم حتى نهاية العام الدراسي على الطالب المخالف بقرار من المدير بناءً على تنسيب المجلس. "الفقرة (ج) من المادة(10) من قانون التربية والتعليم رقم(3) لسنة (1994) وتعديلاته"لا يفصل الطالب من التعليم قبل إتمام السادسة عشر من عمره ويستثنى من ذلك من كانت به حالة صحية خاصة بناءً على تقرير من اللجنة الطبية المختصة." </vt:lpstr>
      <vt:lpstr>المادة (11): أ- مع مراعاة ما ورد في الفقرة (ج) من المادة (10) من القانون توقع عقوبة الفصل من التعليم على الطالب المخالف بقرار من الوزير بناء على تنسيب من المدير وتوصية من المجلس. "الفقرة (ج) من المادة(10) من قانون التربية والتعليم رقم(3) لسنة (1994) وتعديلاته"لا يفصل الطالب من التعليم قبل إتمام السادسة عشر من عمره ويستثنى من ذلك من كانت به حالة صحية خاصة بناءً على تقرير من اللجنة الطبية المختصة." </vt:lpstr>
      <vt:lpstr>المادة (12): على مدير المدرسة القيام بما يلي:</vt:lpstr>
      <vt:lpstr>عرض تقديمي في PowerPoint</vt:lpstr>
      <vt:lpstr>عرض تقديمي في PowerPoint</vt:lpstr>
      <vt:lpstr>المادة (15) أ- يحظر على مدير المدرسة والعاملين فيها القيام باي من الاعمال التالية بحق الطالب المخالف:</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المهام والخدمات التي يقدمها قسم الإحصاء والمعلومات</dc:title>
  <dc:creator>haytham qadomi</dc:creator>
  <cp:lastModifiedBy>Mahmoud</cp:lastModifiedBy>
  <cp:revision>223</cp:revision>
  <cp:lastPrinted>2024-10-08T11:18:01Z</cp:lastPrinted>
  <dcterms:created xsi:type="dcterms:W3CDTF">2024-10-02T08:01:15Z</dcterms:created>
  <dcterms:modified xsi:type="dcterms:W3CDTF">2024-10-21T18:09:53Z</dcterms:modified>
</cp:coreProperties>
</file>